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embedTrueTypeFonts="1" saveSubsetFonts="1">
  <p:sldMasterIdLst>
    <p:sldMasterId id="2147483648" r:id="rId1"/>
  </p:sldMasterIdLst>
  <p:notesMasterIdLst>
    <p:notesMasterId r:id="rId66"/>
  </p:notesMasterIdLst>
  <p:sldIdLst>
    <p:sldId id="256"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 id="309" r:id="rId53"/>
    <p:sldId id="310" r:id="rId54"/>
    <p:sldId id="311" r:id="rId55"/>
    <p:sldId id="312" r:id="rId56"/>
    <p:sldId id="313" r:id="rId57"/>
    <p:sldId id="314" r:id="rId58"/>
    <p:sldId id="315" r:id="rId59"/>
    <p:sldId id="316" r:id="rId60"/>
    <p:sldId id="317" r:id="rId61"/>
    <p:sldId id="318" r:id="rId62"/>
    <p:sldId id="319" r:id="rId63"/>
    <p:sldId id="320" r:id="rId64"/>
    <p:sldId id="321" r:id="rId65"/>
  </p:sldIdLst>
  <p:sldSz cx="9144000" cy="6858000" type="screen4x3"/>
  <p:notesSz cx="6858000" cy="9144000"/>
  <p:embeddedFontLst>
    <p:embeddedFont>
      <p:font typeface="Tahoma" pitchFamily="34" charset="0"/>
      <p:regular r:id="rId67"/>
      <p:bold r:id="rId68"/>
    </p:embeddedFont>
    <p:embeddedFont>
      <p:font typeface="B Titr" pitchFamily="2" charset="-78"/>
      <p:bold r:id="rId69"/>
    </p:embeddedFont>
    <p:embeddedFont>
      <p:font typeface="B Traffic" pitchFamily="2" charset="-78"/>
      <p:regular r:id="rId70"/>
      <p:bold r:id="rId71"/>
    </p:embeddedFont>
    <p:embeddedFont>
      <p:font typeface="IranNastaliq" pitchFamily="18" charset="0"/>
      <p:regular r:id="rId72"/>
    </p:embeddedFont>
  </p:embeddedFontLst>
  <p:defaultTextStyle>
    <a:defPPr>
      <a:defRPr lang="en-US"/>
    </a:defPPr>
    <a:lvl1pPr algn="r" rtl="1" fontAlgn="base">
      <a:spcBef>
        <a:spcPct val="0"/>
      </a:spcBef>
      <a:spcAft>
        <a:spcPct val="0"/>
      </a:spcAft>
      <a:defRPr kern="1200">
        <a:solidFill>
          <a:schemeClr val="tx1"/>
        </a:solidFill>
        <a:latin typeface="Tahoma" pitchFamily="34" charset="0"/>
        <a:ea typeface="+mn-ea"/>
        <a:cs typeface="Arial" charset="0"/>
      </a:defRPr>
    </a:lvl1pPr>
    <a:lvl2pPr marL="457200" algn="r" rtl="1" fontAlgn="base">
      <a:spcBef>
        <a:spcPct val="0"/>
      </a:spcBef>
      <a:spcAft>
        <a:spcPct val="0"/>
      </a:spcAft>
      <a:defRPr kern="1200">
        <a:solidFill>
          <a:schemeClr val="tx1"/>
        </a:solidFill>
        <a:latin typeface="Tahoma" pitchFamily="34" charset="0"/>
        <a:ea typeface="+mn-ea"/>
        <a:cs typeface="Arial" charset="0"/>
      </a:defRPr>
    </a:lvl2pPr>
    <a:lvl3pPr marL="914400" algn="r" rtl="1" fontAlgn="base">
      <a:spcBef>
        <a:spcPct val="0"/>
      </a:spcBef>
      <a:spcAft>
        <a:spcPct val="0"/>
      </a:spcAft>
      <a:defRPr kern="1200">
        <a:solidFill>
          <a:schemeClr val="tx1"/>
        </a:solidFill>
        <a:latin typeface="Tahoma" pitchFamily="34" charset="0"/>
        <a:ea typeface="+mn-ea"/>
        <a:cs typeface="Arial" charset="0"/>
      </a:defRPr>
    </a:lvl3pPr>
    <a:lvl4pPr marL="1371600" algn="r" rtl="1" fontAlgn="base">
      <a:spcBef>
        <a:spcPct val="0"/>
      </a:spcBef>
      <a:spcAft>
        <a:spcPct val="0"/>
      </a:spcAft>
      <a:defRPr kern="1200">
        <a:solidFill>
          <a:schemeClr val="tx1"/>
        </a:solidFill>
        <a:latin typeface="Tahoma" pitchFamily="34" charset="0"/>
        <a:ea typeface="+mn-ea"/>
        <a:cs typeface="Arial" charset="0"/>
      </a:defRPr>
    </a:lvl4pPr>
    <a:lvl5pPr marL="1828800" algn="r" rtl="1"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3300"/>
    <a:srgbClr val="66FF33"/>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font" Target="fonts/font2.fntdata"/><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font" Target="fonts/font5.fntdata"/><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7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font" Target="fonts/font3.fntdata"/><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font" Target="fonts/font6.fntdata"/><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font" Target="fonts/font1.fntdata"/><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font" Target="fonts/font4.fntdata"/><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0">
              <a:defRPr sz="1200">
                <a:latin typeface="Arial" charset="0"/>
              </a:defRPr>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0">
              <a:defRPr sz="1200">
                <a:latin typeface="Arial" charset="0"/>
              </a:defRPr>
            </a:lvl1pPr>
          </a:lstStyle>
          <a:p>
            <a:pPr>
              <a:defRPr/>
            </a:pPr>
            <a:endParaRPr lang="en-US"/>
          </a:p>
        </p:txBody>
      </p:sp>
      <p:sp>
        <p:nvSpPr>
          <p:cNvPr id="686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rtl="0">
              <a:defRPr sz="1200">
                <a:latin typeface="Arial" charset="0"/>
              </a:defRPr>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rtl="0">
              <a:defRPr sz="1200">
                <a:latin typeface="Arial" charset="0"/>
              </a:defRPr>
            </a:lvl1pPr>
          </a:lstStyle>
          <a:p>
            <a:pPr>
              <a:defRPr/>
            </a:pPr>
            <a:fld id="{D1CD1562-600A-423A-9AE8-36C93BC2B691}"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6350"/>
            <a:ext cx="9140825" cy="6851650"/>
            <a:chOff x="0" y="4"/>
            <a:chExt cx="5758" cy="4316"/>
          </a:xfrm>
        </p:grpSpPr>
        <p:grpSp>
          <p:nvGrpSpPr>
            <p:cNvPr id="5" name="Group 3"/>
            <p:cNvGrpSpPr>
              <a:grpSpLocks/>
            </p:cNvGrpSpPr>
            <p:nvPr/>
          </p:nvGrpSpPr>
          <p:grpSpPr bwMode="auto">
            <a:xfrm>
              <a:off x="0" y="1161"/>
              <a:ext cx="5758" cy="3159"/>
              <a:chOff x="0" y="1161"/>
              <a:chExt cx="5758" cy="3159"/>
            </a:xfrm>
          </p:grpSpPr>
          <p:sp>
            <p:nvSpPr>
              <p:cNvPr id="16" name="Freeform 4"/>
              <p:cNvSpPr>
                <a:spLocks/>
              </p:cNvSpPr>
              <p:nvPr/>
            </p:nvSpPr>
            <p:spPr bwMode="hidden">
              <a:xfrm>
                <a:off x="558" y="1161"/>
                <a:ext cx="5200" cy="3159"/>
              </a:xfrm>
              <a:custGeom>
                <a:avLst/>
                <a:gdLst/>
                <a:ahLst/>
                <a:cxnLst>
                  <a:cxn ang="0">
                    <a:pos x="0" y="3159"/>
                  </a:cxn>
                  <a:cxn ang="0">
                    <a:pos x="5184" y="3159"/>
                  </a:cxn>
                  <a:cxn ang="0">
                    <a:pos x="5184" y="0"/>
                  </a:cxn>
                  <a:cxn ang="0">
                    <a:pos x="0" y="0"/>
                  </a:cxn>
                  <a:cxn ang="0">
                    <a:pos x="0" y="3159"/>
                  </a:cxn>
                  <a:cxn ang="0">
                    <a:pos x="0" y="3159"/>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w="9525">
                <a:noFill/>
                <a:round/>
                <a:headEnd/>
                <a:tailEnd/>
              </a:ln>
            </p:spPr>
            <p:txBody>
              <a:bodyPr/>
              <a:lstStyle/>
              <a:p>
                <a:pPr algn="l" rtl="0">
                  <a:defRPr/>
                </a:pPr>
                <a:endParaRPr lang="en-US"/>
              </a:p>
            </p:txBody>
          </p:sp>
          <p:sp>
            <p:nvSpPr>
              <p:cNvPr id="17" name="Freeform 5"/>
              <p:cNvSpPr>
                <a:spLocks/>
              </p:cNvSpPr>
              <p:nvPr/>
            </p:nvSpPr>
            <p:spPr bwMode="hidden">
              <a:xfrm>
                <a:off x="0" y="1161"/>
                <a:ext cx="558" cy="3159"/>
              </a:xfrm>
              <a:custGeom>
                <a:avLst/>
                <a:gdLst/>
                <a:ahLst/>
                <a:cxnLst>
                  <a:cxn ang="0">
                    <a:pos x="0" y="0"/>
                  </a:cxn>
                  <a:cxn ang="0">
                    <a:pos x="0" y="3159"/>
                  </a:cxn>
                  <a:cxn ang="0">
                    <a:pos x="556" y="3159"/>
                  </a:cxn>
                  <a:cxn ang="0">
                    <a:pos x="556" y="0"/>
                  </a:cxn>
                  <a:cxn ang="0">
                    <a:pos x="0" y="0"/>
                  </a:cxn>
                  <a:cxn ang="0">
                    <a:pos x="0" y="0"/>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w="9525">
                <a:noFill/>
                <a:round/>
                <a:headEnd/>
                <a:tailEnd/>
              </a:ln>
            </p:spPr>
            <p:txBody>
              <a:bodyPr/>
              <a:lstStyle/>
              <a:p>
                <a:pPr algn="l" rtl="0">
                  <a:defRPr/>
                </a:pPr>
                <a:endParaRPr lang="en-US"/>
              </a:p>
            </p:txBody>
          </p:sp>
        </p:grpSp>
        <p:sp>
          <p:nvSpPr>
            <p:cNvPr id="6" name="Freeform 6"/>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pPr algn="l" rtl="0">
                <a:defRPr/>
              </a:pPr>
              <a:endParaRPr lang="en-US"/>
            </a:p>
          </p:txBody>
        </p:sp>
        <p:sp>
          <p:nvSpPr>
            <p:cNvPr id="7" name="Freeform 7"/>
            <p:cNvSpPr>
              <a:spLocks/>
            </p:cNvSpPr>
            <p:nvPr/>
          </p:nvSpPr>
          <p:spPr bwMode="ltGray">
            <a:xfrm>
              <a:off x="767" y="1155"/>
              <a:ext cx="252" cy="12"/>
            </a:xfrm>
            <a:custGeom>
              <a:avLst/>
              <a:gdLst/>
              <a:ahLst/>
              <a:cxnLst>
                <a:cxn ang="0">
                  <a:pos x="251" y="0"/>
                </a:cxn>
                <a:cxn ang="0">
                  <a:pos x="0" y="0"/>
                </a:cxn>
                <a:cxn ang="0">
                  <a:pos x="0" y="12"/>
                </a:cxn>
                <a:cxn ang="0">
                  <a:pos x="251" y="12"/>
                </a:cxn>
                <a:cxn ang="0">
                  <a:pos x="251" y="0"/>
                </a:cxn>
                <a:cxn ang="0">
                  <a:pos x="251" y="0"/>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w="9525">
              <a:noFill/>
              <a:round/>
              <a:headEnd/>
              <a:tailEnd/>
            </a:ln>
          </p:spPr>
          <p:txBody>
            <a:bodyPr/>
            <a:lstStyle/>
            <a:p>
              <a:pPr algn="l" rtl="0">
                <a:defRPr/>
              </a:pPr>
              <a:endParaRPr lang="en-US"/>
            </a:p>
          </p:txBody>
        </p:sp>
        <p:sp>
          <p:nvSpPr>
            <p:cNvPr id="8" name="Freeform 8"/>
            <p:cNvSpPr>
              <a:spLocks/>
            </p:cNvSpPr>
            <p:nvPr/>
          </p:nvSpPr>
          <p:spPr bwMode="ltGray">
            <a:xfrm>
              <a:off x="0" y="1155"/>
              <a:ext cx="351" cy="12"/>
            </a:xfrm>
            <a:custGeom>
              <a:avLst/>
              <a:gdLst/>
              <a:ahLst/>
              <a:cxnLst>
                <a:cxn ang="0">
                  <a:pos x="0" y="0"/>
                </a:cxn>
                <a:cxn ang="0">
                  <a:pos x="0" y="12"/>
                </a:cxn>
                <a:cxn ang="0">
                  <a:pos x="251" y="12"/>
                </a:cxn>
                <a:cxn ang="0">
                  <a:pos x="251" y="0"/>
                </a:cxn>
                <a:cxn ang="0">
                  <a:pos x="0" y="0"/>
                </a:cxn>
                <a:cxn ang="0">
                  <a:pos x="0" y="0"/>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w="9525">
              <a:noFill/>
              <a:round/>
              <a:headEnd/>
              <a:tailEnd/>
            </a:ln>
          </p:spPr>
          <p:txBody>
            <a:bodyPr/>
            <a:lstStyle/>
            <a:p>
              <a:pPr algn="l" rtl="0">
                <a:defRPr/>
              </a:pPr>
              <a:endParaRPr lang="en-US"/>
            </a:p>
          </p:txBody>
        </p:sp>
        <p:grpSp>
          <p:nvGrpSpPr>
            <p:cNvPr id="9" name="Group 9"/>
            <p:cNvGrpSpPr>
              <a:grpSpLocks/>
            </p:cNvGrpSpPr>
            <p:nvPr/>
          </p:nvGrpSpPr>
          <p:grpSpPr bwMode="auto">
            <a:xfrm>
              <a:off x="348" y="4"/>
              <a:ext cx="5410" cy="4316"/>
              <a:chOff x="348" y="4"/>
              <a:chExt cx="5410" cy="4316"/>
            </a:xfrm>
          </p:grpSpPr>
          <p:sp>
            <p:nvSpPr>
              <p:cNvPr id="10" name="Freeform 10"/>
              <p:cNvSpPr>
                <a:spLocks/>
              </p:cNvSpPr>
              <p:nvPr/>
            </p:nvSpPr>
            <p:spPr bwMode="ltGray">
              <a:xfrm>
                <a:off x="552" y="4"/>
                <a:ext cx="12" cy="695"/>
              </a:xfrm>
              <a:custGeom>
                <a:avLst/>
                <a:gdLst/>
                <a:ahLst/>
                <a:cxnLst>
                  <a:cxn ang="0">
                    <a:pos x="12" y="0"/>
                  </a:cxn>
                  <a:cxn ang="0">
                    <a:pos x="0" y="0"/>
                  </a:cxn>
                  <a:cxn ang="0">
                    <a:pos x="0" y="695"/>
                  </a:cxn>
                  <a:cxn ang="0">
                    <a:pos x="12" y="695"/>
                  </a:cxn>
                  <a:cxn ang="0">
                    <a:pos x="12" y="0"/>
                  </a:cxn>
                  <a:cxn ang="0">
                    <a:pos x="12" y="0"/>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w="9525">
                <a:noFill/>
                <a:round/>
                <a:headEnd/>
                <a:tailEnd/>
              </a:ln>
            </p:spPr>
            <p:txBody>
              <a:bodyPr/>
              <a:lstStyle/>
              <a:p>
                <a:pPr algn="l" rtl="0">
                  <a:defRPr/>
                </a:pPr>
                <a:endParaRPr lang="en-US"/>
              </a:p>
            </p:txBody>
          </p:sp>
          <p:sp>
            <p:nvSpPr>
              <p:cNvPr id="11" name="Freeform 11"/>
              <p:cNvSpPr>
                <a:spLocks/>
              </p:cNvSpPr>
              <p:nvPr/>
            </p:nvSpPr>
            <p:spPr bwMode="ltGray">
              <a:xfrm>
                <a:off x="552" y="1623"/>
                <a:ext cx="12" cy="2697"/>
              </a:xfrm>
              <a:custGeom>
                <a:avLst/>
                <a:gdLst/>
                <a:ahLst/>
                <a:cxnLst>
                  <a:cxn ang="0">
                    <a:pos x="0" y="2697"/>
                  </a:cxn>
                  <a:cxn ang="0">
                    <a:pos x="12" y="2697"/>
                  </a:cxn>
                  <a:cxn ang="0">
                    <a:pos x="12" y="0"/>
                  </a:cxn>
                  <a:cxn ang="0">
                    <a:pos x="0" y="0"/>
                  </a:cxn>
                  <a:cxn ang="0">
                    <a:pos x="0" y="2697"/>
                  </a:cxn>
                  <a:cxn ang="0">
                    <a:pos x="0" y="2697"/>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w="9525">
                <a:noFill/>
                <a:round/>
                <a:headEnd/>
                <a:tailEnd/>
              </a:ln>
            </p:spPr>
            <p:txBody>
              <a:bodyPr/>
              <a:lstStyle/>
              <a:p>
                <a:pPr algn="l" rtl="0">
                  <a:defRPr/>
                </a:pPr>
                <a:endParaRPr lang="en-US"/>
              </a:p>
            </p:txBody>
          </p:sp>
          <p:sp>
            <p:nvSpPr>
              <p:cNvPr id="12" name="Freeform 12"/>
              <p:cNvSpPr>
                <a:spLocks/>
              </p:cNvSpPr>
              <p:nvPr/>
            </p:nvSpPr>
            <p:spPr bwMode="ltGray">
              <a:xfrm>
                <a:off x="1019" y="1155"/>
                <a:ext cx="4739" cy="12"/>
              </a:xfrm>
              <a:custGeom>
                <a:avLst/>
                <a:gdLst/>
                <a:ahLst/>
                <a:cxnLst>
                  <a:cxn ang="0">
                    <a:pos x="4724" y="0"/>
                  </a:cxn>
                  <a:cxn ang="0">
                    <a:pos x="0" y="0"/>
                  </a:cxn>
                  <a:cxn ang="0">
                    <a:pos x="0" y="12"/>
                  </a:cxn>
                  <a:cxn ang="0">
                    <a:pos x="4724" y="12"/>
                  </a:cxn>
                  <a:cxn ang="0">
                    <a:pos x="4724" y="0"/>
                  </a:cxn>
                  <a:cxn ang="0">
                    <a:pos x="4724" y="0"/>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w="9525">
                <a:noFill/>
                <a:round/>
                <a:headEnd/>
                <a:tailEnd/>
              </a:ln>
            </p:spPr>
            <p:txBody>
              <a:bodyPr/>
              <a:lstStyle/>
              <a:p>
                <a:pPr algn="l" rtl="0">
                  <a:defRPr/>
                </a:pPr>
                <a:endParaRPr lang="en-US"/>
              </a:p>
            </p:txBody>
          </p:sp>
          <p:sp>
            <p:nvSpPr>
              <p:cNvPr id="13" name="Freeform 13"/>
              <p:cNvSpPr>
                <a:spLocks/>
              </p:cNvSpPr>
              <p:nvPr/>
            </p:nvSpPr>
            <p:spPr bwMode="ltGray">
              <a:xfrm>
                <a:off x="552" y="1371"/>
                <a:ext cx="12" cy="252"/>
              </a:xfrm>
              <a:custGeom>
                <a:avLst/>
                <a:gdLst/>
                <a:ahLst/>
                <a:cxnLst>
                  <a:cxn ang="0">
                    <a:pos x="0" y="252"/>
                  </a:cxn>
                  <a:cxn ang="0">
                    <a:pos x="12" y="252"/>
                  </a:cxn>
                  <a:cxn ang="0">
                    <a:pos x="12" y="0"/>
                  </a:cxn>
                  <a:cxn ang="0">
                    <a:pos x="0" y="0"/>
                  </a:cxn>
                  <a:cxn ang="0">
                    <a:pos x="0" y="252"/>
                  </a:cxn>
                  <a:cxn ang="0">
                    <a:pos x="0" y="252"/>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w="9525">
                <a:noFill/>
                <a:round/>
                <a:headEnd/>
                <a:tailEnd/>
              </a:ln>
            </p:spPr>
            <p:txBody>
              <a:bodyPr/>
              <a:lstStyle/>
              <a:p>
                <a:pPr algn="l" rtl="0">
                  <a:defRPr/>
                </a:pPr>
                <a:endParaRPr lang="en-US"/>
              </a:p>
            </p:txBody>
          </p:sp>
          <p:sp>
            <p:nvSpPr>
              <p:cNvPr id="14" name="Freeform 14"/>
              <p:cNvSpPr>
                <a:spLocks/>
              </p:cNvSpPr>
              <p:nvPr/>
            </p:nvSpPr>
            <p:spPr bwMode="ltGray">
              <a:xfrm>
                <a:off x="552" y="699"/>
                <a:ext cx="12" cy="252"/>
              </a:xfrm>
              <a:custGeom>
                <a:avLst/>
                <a:gdLst/>
                <a:ahLst/>
                <a:cxnLst>
                  <a:cxn ang="0">
                    <a:pos x="12" y="0"/>
                  </a:cxn>
                  <a:cxn ang="0">
                    <a:pos x="0" y="0"/>
                  </a:cxn>
                  <a:cxn ang="0">
                    <a:pos x="0" y="252"/>
                  </a:cxn>
                  <a:cxn ang="0">
                    <a:pos x="12" y="252"/>
                  </a:cxn>
                  <a:cxn ang="0">
                    <a:pos x="12" y="0"/>
                  </a:cxn>
                  <a:cxn ang="0">
                    <a:pos x="12" y="0"/>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w="9525">
                <a:noFill/>
                <a:round/>
                <a:headEnd/>
                <a:tailEnd/>
              </a:ln>
            </p:spPr>
            <p:txBody>
              <a:bodyPr/>
              <a:lstStyle/>
              <a:p>
                <a:pPr algn="l" rtl="0">
                  <a:defRPr/>
                </a:pPr>
                <a:endParaRPr lang="en-US"/>
              </a:p>
            </p:txBody>
          </p:sp>
          <p:sp>
            <p:nvSpPr>
              <p:cNvPr id="15" name="Freeform 15"/>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pPr algn="l" rtl="0">
                  <a:defRPr/>
                </a:pPr>
                <a:endParaRPr lang="en-US"/>
              </a:p>
            </p:txBody>
          </p:sp>
        </p:grpSp>
      </p:grpSp>
      <p:sp>
        <p:nvSpPr>
          <p:cNvPr id="2064" name="Rectangle 16"/>
          <p:cNvSpPr>
            <a:spLocks noGrp="1" noChangeArrowheads="1"/>
          </p:cNvSpPr>
          <p:nvPr>
            <p:ph type="ctrTitle" sz="quarter"/>
          </p:nvPr>
        </p:nvSpPr>
        <p:spPr>
          <a:xfrm>
            <a:off x="1066800" y="1997075"/>
            <a:ext cx="7086600" cy="1431925"/>
          </a:xfrm>
        </p:spPr>
        <p:txBody>
          <a:bodyPr anchor="b"/>
          <a:lstStyle>
            <a:lvl1pPr>
              <a:defRPr/>
            </a:lvl1pPr>
          </a:lstStyle>
          <a:p>
            <a:r>
              <a:rPr lang="en-US" smtClean="0"/>
              <a:t>Click to edit Master title style</a:t>
            </a:r>
            <a:endParaRPr lang="en-US"/>
          </a:p>
        </p:txBody>
      </p:sp>
      <p:sp>
        <p:nvSpPr>
          <p:cNvPr id="2065" name="Rectangle 17"/>
          <p:cNvSpPr>
            <a:spLocks noGrp="1" noChangeArrowheads="1"/>
          </p:cNvSpPr>
          <p:nvPr>
            <p:ph type="subTitle" sz="quarter" idx="1"/>
          </p:nvPr>
        </p:nvSpPr>
        <p:spPr>
          <a:xfrm>
            <a:off x="1066800" y="3886200"/>
            <a:ext cx="6400800" cy="1752600"/>
          </a:xfrm>
        </p:spPr>
        <p:txBody>
          <a:bodyPr/>
          <a:lstStyle>
            <a:lvl1pPr marL="0" indent="0">
              <a:buFont typeface="Wingdings" pitchFamily="2" charset="2"/>
              <a:buNone/>
              <a:defRPr/>
            </a:lvl1pPr>
          </a:lstStyle>
          <a:p>
            <a:r>
              <a:rPr lang="en-US" smtClean="0"/>
              <a:t>Click to edit Master subtitle style</a:t>
            </a:r>
            <a:endParaRPr lang="en-US"/>
          </a:p>
        </p:txBody>
      </p:sp>
      <p:sp>
        <p:nvSpPr>
          <p:cNvPr id="18" name="Rectangle 18"/>
          <p:cNvSpPr>
            <a:spLocks noGrp="1" noChangeArrowheads="1"/>
          </p:cNvSpPr>
          <p:nvPr>
            <p:ph type="dt" sz="quarter" idx="10"/>
          </p:nvPr>
        </p:nvSpPr>
        <p:spPr/>
        <p:txBody>
          <a:bodyPr/>
          <a:lstStyle>
            <a:lvl1pPr>
              <a:defRPr/>
            </a:lvl1pPr>
          </a:lstStyle>
          <a:p>
            <a:pPr>
              <a:defRPr/>
            </a:pPr>
            <a:endParaRPr lang="en-US"/>
          </a:p>
        </p:txBody>
      </p:sp>
      <p:sp>
        <p:nvSpPr>
          <p:cNvPr id="19" name="Rectangle 19"/>
          <p:cNvSpPr>
            <a:spLocks noGrp="1" noChangeArrowheads="1"/>
          </p:cNvSpPr>
          <p:nvPr>
            <p:ph type="ftr" sz="quarter" idx="11"/>
          </p:nvPr>
        </p:nvSpPr>
        <p:spPr>
          <a:xfrm>
            <a:off x="3352800" y="6248400"/>
            <a:ext cx="2895600" cy="457200"/>
          </a:xfrm>
        </p:spPr>
        <p:txBody>
          <a:bodyPr/>
          <a:lstStyle>
            <a:lvl1pPr>
              <a:defRPr/>
            </a:lvl1pPr>
          </a:lstStyle>
          <a:p>
            <a:pPr>
              <a:defRPr/>
            </a:pPr>
            <a:endParaRPr lang="en-US"/>
          </a:p>
        </p:txBody>
      </p:sp>
      <p:sp>
        <p:nvSpPr>
          <p:cNvPr id="20" name="Rectangle 20"/>
          <p:cNvSpPr>
            <a:spLocks noGrp="1" noChangeArrowheads="1"/>
          </p:cNvSpPr>
          <p:nvPr>
            <p:ph type="sldNum" sz="quarter" idx="12"/>
          </p:nvPr>
        </p:nvSpPr>
        <p:spPr/>
        <p:txBody>
          <a:bodyPr/>
          <a:lstStyle>
            <a:lvl1pPr>
              <a:defRPr/>
            </a:lvl1pPr>
          </a:lstStyle>
          <a:p>
            <a:pPr>
              <a:defRPr/>
            </a:pPr>
            <a:fld id="{225EF617-AA7F-44C2-B213-C4EB69710B9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7"/>
          <p:cNvSpPr>
            <a:spLocks noGrp="1" noChangeArrowheads="1"/>
          </p:cNvSpPr>
          <p:nvPr>
            <p:ph type="dt" sz="half" idx="10"/>
          </p:nvPr>
        </p:nvSpPr>
        <p:spPr>
          <a:ln/>
        </p:spPr>
        <p:txBody>
          <a:bodyPr/>
          <a:lstStyle>
            <a:lvl1pPr>
              <a:defRPr/>
            </a:lvl1pPr>
          </a:lstStyle>
          <a:p>
            <a:pPr>
              <a:defRPr/>
            </a:pPr>
            <a:endParaRPr lang="en-US"/>
          </a:p>
        </p:txBody>
      </p:sp>
      <p:sp>
        <p:nvSpPr>
          <p:cNvPr id="5" name="Rectangle 18"/>
          <p:cNvSpPr>
            <a:spLocks noGrp="1" noChangeArrowheads="1"/>
          </p:cNvSpPr>
          <p:nvPr>
            <p:ph type="ftr" sz="quarter" idx="11"/>
          </p:nvPr>
        </p:nvSpPr>
        <p:spPr>
          <a:ln/>
        </p:spPr>
        <p:txBody>
          <a:bodyPr/>
          <a:lstStyle>
            <a:lvl1pPr>
              <a:defRPr/>
            </a:lvl1pPr>
          </a:lstStyle>
          <a:p>
            <a:pPr>
              <a:defRPr/>
            </a:pPr>
            <a:endParaRPr lang="en-US"/>
          </a:p>
        </p:txBody>
      </p:sp>
      <p:sp>
        <p:nvSpPr>
          <p:cNvPr id="6" name="Rectangle 19"/>
          <p:cNvSpPr>
            <a:spLocks noGrp="1" noChangeArrowheads="1"/>
          </p:cNvSpPr>
          <p:nvPr>
            <p:ph type="sldNum" sz="quarter" idx="12"/>
          </p:nvPr>
        </p:nvSpPr>
        <p:spPr>
          <a:ln/>
        </p:spPr>
        <p:txBody>
          <a:bodyPr/>
          <a:lstStyle>
            <a:lvl1pPr>
              <a:defRPr/>
            </a:lvl1pPr>
          </a:lstStyle>
          <a:p>
            <a:pPr>
              <a:defRPr/>
            </a:pPr>
            <a:fld id="{23625C10-52BB-4C4E-A978-1195C749A2E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304800"/>
            <a:ext cx="188595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304800"/>
            <a:ext cx="550545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7"/>
          <p:cNvSpPr>
            <a:spLocks noGrp="1" noChangeArrowheads="1"/>
          </p:cNvSpPr>
          <p:nvPr>
            <p:ph type="dt" sz="half" idx="10"/>
          </p:nvPr>
        </p:nvSpPr>
        <p:spPr>
          <a:ln/>
        </p:spPr>
        <p:txBody>
          <a:bodyPr/>
          <a:lstStyle>
            <a:lvl1pPr>
              <a:defRPr/>
            </a:lvl1pPr>
          </a:lstStyle>
          <a:p>
            <a:pPr>
              <a:defRPr/>
            </a:pPr>
            <a:endParaRPr lang="en-US"/>
          </a:p>
        </p:txBody>
      </p:sp>
      <p:sp>
        <p:nvSpPr>
          <p:cNvPr id="5" name="Rectangle 18"/>
          <p:cNvSpPr>
            <a:spLocks noGrp="1" noChangeArrowheads="1"/>
          </p:cNvSpPr>
          <p:nvPr>
            <p:ph type="ftr" sz="quarter" idx="11"/>
          </p:nvPr>
        </p:nvSpPr>
        <p:spPr>
          <a:ln/>
        </p:spPr>
        <p:txBody>
          <a:bodyPr/>
          <a:lstStyle>
            <a:lvl1pPr>
              <a:defRPr/>
            </a:lvl1pPr>
          </a:lstStyle>
          <a:p>
            <a:pPr>
              <a:defRPr/>
            </a:pPr>
            <a:endParaRPr lang="en-US"/>
          </a:p>
        </p:txBody>
      </p:sp>
      <p:sp>
        <p:nvSpPr>
          <p:cNvPr id="6" name="Rectangle 19"/>
          <p:cNvSpPr>
            <a:spLocks noGrp="1" noChangeArrowheads="1"/>
          </p:cNvSpPr>
          <p:nvPr>
            <p:ph type="sldNum" sz="quarter" idx="12"/>
          </p:nvPr>
        </p:nvSpPr>
        <p:spPr>
          <a:ln/>
        </p:spPr>
        <p:txBody>
          <a:bodyPr/>
          <a:lstStyle>
            <a:lvl1pPr>
              <a:defRPr/>
            </a:lvl1pPr>
          </a:lstStyle>
          <a:p>
            <a:pPr>
              <a:defRPr/>
            </a:pPr>
            <a:fld id="{C93EE133-6519-491B-A9EC-BE83FFC6145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7"/>
          <p:cNvSpPr>
            <a:spLocks noGrp="1" noChangeArrowheads="1"/>
          </p:cNvSpPr>
          <p:nvPr>
            <p:ph type="dt" sz="half" idx="10"/>
          </p:nvPr>
        </p:nvSpPr>
        <p:spPr>
          <a:ln/>
        </p:spPr>
        <p:txBody>
          <a:bodyPr/>
          <a:lstStyle>
            <a:lvl1pPr>
              <a:defRPr/>
            </a:lvl1pPr>
          </a:lstStyle>
          <a:p>
            <a:pPr>
              <a:defRPr/>
            </a:pPr>
            <a:endParaRPr lang="en-US"/>
          </a:p>
        </p:txBody>
      </p:sp>
      <p:sp>
        <p:nvSpPr>
          <p:cNvPr id="5" name="Rectangle 18"/>
          <p:cNvSpPr>
            <a:spLocks noGrp="1" noChangeArrowheads="1"/>
          </p:cNvSpPr>
          <p:nvPr>
            <p:ph type="ftr" sz="quarter" idx="11"/>
          </p:nvPr>
        </p:nvSpPr>
        <p:spPr>
          <a:ln/>
        </p:spPr>
        <p:txBody>
          <a:bodyPr/>
          <a:lstStyle>
            <a:lvl1pPr>
              <a:defRPr/>
            </a:lvl1pPr>
          </a:lstStyle>
          <a:p>
            <a:pPr>
              <a:defRPr/>
            </a:pPr>
            <a:endParaRPr lang="en-US"/>
          </a:p>
        </p:txBody>
      </p:sp>
      <p:sp>
        <p:nvSpPr>
          <p:cNvPr id="6" name="Rectangle 19"/>
          <p:cNvSpPr>
            <a:spLocks noGrp="1" noChangeArrowheads="1"/>
          </p:cNvSpPr>
          <p:nvPr>
            <p:ph type="sldNum" sz="quarter" idx="12"/>
          </p:nvPr>
        </p:nvSpPr>
        <p:spPr>
          <a:ln/>
        </p:spPr>
        <p:txBody>
          <a:bodyPr/>
          <a:lstStyle>
            <a:lvl1pPr>
              <a:defRPr/>
            </a:lvl1pPr>
          </a:lstStyle>
          <a:p>
            <a:pPr>
              <a:defRPr/>
            </a:pPr>
            <a:fld id="{BF08DA53-6E9B-473A-98F3-CBA14DB8A66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7"/>
          <p:cNvSpPr>
            <a:spLocks noGrp="1" noChangeArrowheads="1"/>
          </p:cNvSpPr>
          <p:nvPr>
            <p:ph type="dt" sz="half" idx="10"/>
          </p:nvPr>
        </p:nvSpPr>
        <p:spPr>
          <a:ln/>
        </p:spPr>
        <p:txBody>
          <a:bodyPr/>
          <a:lstStyle>
            <a:lvl1pPr>
              <a:defRPr/>
            </a:lvl1pPr>
          </a:lstStyle>
          <a:p>
            <a:pPr>
              <a:defRPr/>
            </a:pPr>
            <a:endParaRPr lang="en-US"/>
          </a:p>
        </p:txBody>
      </p:sp>
      <p:sp>
        <p:nvSpPr>
          <p:cNvPr id="5" name="Rectangle 18"/>
          <p:cNvSpPr>
            <a:spLocks noGrp="1" noChangeArrowheads="1"/>
          </p:cNvSpPr>
          <p:nvPr>
            <p:ph type="ftr" sz="quarter" idx="11"/>
          </p:nvPr>
        </p:nvSpPr>
        <p:spPr>
          <a:ln/>
        </p:spPr>
        <p:txBody>
          <a:bodyPr/>
          <a:lstStyle>
            <a:lvl1pPr>
              <a:defRPr/>
            </a:lvl1pPr>
          </a:lstStyle>
          <a:p>
            <a:pPr>
              <a:defRPr/>
            </a:pPr>
            <a:endParaRPr lang="en-US"/>
          </a:p>
        </p:txBody>
      </p:sp>
      <p:sp>
        <p:nvSpPr>
          <p:cNvPr id="6" name="Rectangle 19"/>
          <p:cNvSpPr>
            <a:spLocks noGrp="1" noChangeArrowheads="1"/>
          </p:cNvSpPr>
          <p:nvPr>
            <p:ph type="sldNum" sz="quarter" idx="12"/>
          </p:nvPr>
        </p:nvSpPr>
        <p:spPr>
          <a:ln/>
        </p:spPr>
        <p:txBody>
          <a:bodyPr/>
          <a:lstStyle>
            <a:lvl1pPr>
              <a:defRPr/>
            </a:lvl1pPr>
          </a:lstStyle>
          <a:p>
            <a:pPr>
              <a:defRPr/>
            </a:pPr>
            <a:fld id="{D5DCD8E0-BA55-4524-B8E0-24DEF004D12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68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149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7"/>
          <p:cNvSpPr>
            <a:spLocks noGrp="1" noChangeArrowheads="1"/>
          </p:cNvSpPr>
          <p:nvPr>
            <p:ph type="dt" sz="half" idx="10"/>
          </p:nvPr>
        </p:nvSpPr>
        <p:spPr>
          <a:ln/>
        </p:spPr>
        <p:txBody>
          <a:bodyPr/>
          <a:lstStyle>
            <a:lvl1pPr>
              <a:defRPr/>
            </a:lvl1pPr>
          </a:lstStyle>
          <a:p>
            <a:pPr>
              <a:defRPr/>
            </a:pPr>
            <a:endParaRPr lang="en-US"/>
          </a:p>
        </p:txBody>
      </p:sp>
      <p:sp>
        <p:nvSpPr>
          <p:cNvPr id="6" name="Rectangle 18"/>
          <p:cNvSpPr>
            <a:spLocks noGrp="1" noChangeArrowheads="1"/>
          </p:cNvSpPr>
          <p:nvPr>
            <p:ph type="ftr" sz="quarter" idx="11"/>
          </p:nvPr>
        </p:nvSpPr>
        <p:spPr>
          <a:ln/>
        </p:spPr>
        <p:txBody>
          <a:bodyPr/>
          <a:lstStyle>
            <a:lvl1pPr>
              <a:defRPr/>
            </a:lvl1pPr>
          </a:lstStyle>
          <a:p>
            <a:pPr>
              <a:defRPr/>
            </a:pPr>
            <a:endParaRPr lang="en-US"/>
          </a:p>
        </p:txBody>
      </p:sp>
      <p:sp>
        <p:nvSpPr>
          <p:cNvPr id="7" name="Rectangle 19"/>
          <p:cNvSpPr>
            <a:spLocks noGrp="1" noChangeArrowheads="1"/>
          </p:cNvSpPr>
          <p:nvPr>
            <p:ph type="sldNum" sz="quarter" idx="12"/>
          </p:nvPr>
        </p:nvSpPr>
        <p:spPr>
          <a:ln/>
        </p:spPr>
        <p:txBody>
          <a:bodyPr/>
          <a:lstStyle>
            <a:lvl1pPr>
              <a:defRPr/>
            </a:lvl1pPr>
          </a:lstStyle>
          <a:p>
            <a:pPr>
              <a:defRPr/>
            </a:pPr>
            <a:fld id="{AE9EAE20-5C33-4792-8796-F7FF5D3E2B4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7"/>
          <p:cNvSpPr>
            <a:spLocks noGrp="1" noChangeArrowheads="1"/>
          </p:cNvSpPr>
          <p:nvPr>
            <p:ph type="dt" sz="half" idx="10"/>
          </p:nvPr>
        </p:nvSpPr>
        <p:spPr>
          <a:ln/>
        </p:spPr>
        <p:txBody>
          <a:bodyPr/>
          <a:lstStyle>
            <a:lvl1pPr>
              <a:defRPr/>
            </a:lvl1pPr>
          </a:lstStyle>
          <a:p>
            <a:pPr>
              <a:defRPr/>
            </a:pPr>
            <a:endParaRPr lang="en-US"/>
          </a:p>
        </p:txBody>
      </p:sp>
      <p:sp>
        <p:nvSpPr>
          <p:cNvPr id="8" name="Rectangle 18"/>
          <p:cNvSpPr>
            <a:spLocks noGrp="1" noChangeArrowheads="1"/>
          </p:cNvSpPr>
          <p:nvPr>
            <p:ph type="ftr" sz="quarter" idx="11"/>
          </p:nvPr>
        </p:nvSpPr>
        <p:spPr>
          <a:ln/>
        </p:spPr>
        <p:txBody>
          <a:bodyPr/>
          <a:lstStyle>
            <a:lvl1pPr>
              <a:defRPr/>
            </a:lvl1pPr>
          </a:lstStyle>
          <a:p>
            <a:pPr>
              <a:defRPr/>
            </a:pPr>
            <a:endParaRPr lang="en-US"/>
          </a:p>
        </p:txBody>
      </p:sp>
      <p:sp>
        <p:nvSpPr>
          <p:cNvPr id="9" name="Rectangle 19"/>
          <p:cNvSpPr>
            <a:spLocks noGrp="1" noChangeArrowheads="1"/>
          </p:cNvSpPr>
          <p:nvPr>
            <p:ph type="sldNum" sz="quarter" idx="12"/>
          </p:nvPr>
        </p:nvSpPr>
        <p:spPr>
          <a:ln/>
        </p:spPr>
        <p:txBody>
          <a:bodyPr/>
          <a:lstStyle>
            <a:lvl1pPr>
              <a:defRPr/>
            </a:lvl1pPr>
          </a:lstStyle>
          <a:p>
            <a:pPr>
              <a:defRPr/>
            </a:pPr>
            <a:fld id="{AB7C5FBC-2642-4311-9320-1766BEB7169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7"/>
          <p:cNvSpPr>
            <a:spLocks noGrp="1" noChangeArrowheads="1"/>
          </p:cNvSpPr>
          <p:nvPr>
            <p:ph type="dt" sz="half" idx="10"/>
          </p:nvPr>
        </p:nvSpPr>
        <p:spPr>
          <a:ln/>
        </p:spPr>
        <p:txBody>
          <a:bodyPr/>
          <a:lstStyle>
            <a:lvl1pPr>
              <a:defRPr/>
            </a:lvl1pPr>
          </a:lstStyle>
          <a:p>
            <a:pPr>
              <a:defRPr/>
            </a:pPr>
            <a:endParaRPr lang="en-US"/>
          </a:p>
        </p:txBody>
      </p:sp>
      <p:sp>
        <p:nvSpPr>
          <p:cNvPr id="4" name="Rectangle 18"/>
          <p:cNvSpPr>
            <a:spLocks noGrp="1" noChangeArrowheads="1"/>
          </p:cNvSpPr>
          <p:nvPr>
            <p:ph type="ftr" sz="quarter" idx="11"/>
          </p:nvPr>
        </p:nvSpPr>
        <p:spPr>
          <a:ln/>
        </p:spPr>
        <p:txBody>
          <a:bodyPr/>
          <a:lstStyle>
            <a:lvl1pPr>
              <a:defRPr/>
            </a:lvl1pPr>
          </a:lstStyle>
          <a:p>
            <a:pPr>
              <a:defRPr/>
            </a:pPr>
            <a:endParaRPr lang="en-US"/>
          </a:p>
        </p:txBody>
      </p:sp>
      <p:sp>
        <p:nvSpPr>
          <p:cNvPr id="5" name="Rectangle 19"/>
          <p:cNvSpPr>
            <a:spLocks noGrp="1" noChangeArrowheads="1"/>
          </p:cNvSpPr>
          <p:nvPr>
            <p:ph type="sldNum" sz="quarter" idx="12"/>
          </p:nvPr>
        </p:nvSpPr>
        <p:spPr>
          <a:ln/>
        </p:spPr>
        <p:txBody>
          <a:bodyPr/>
          <a:lstStyle>
            <a:lvl1pPr>
              <a:defRPr/>
            </a:lvl1pPr>
          </a:lstStyle>
          <a:p>
            <a:pPr>
              <a:defRPr/>
            </a:pPr>
            <a:fld id="{75C410E1-5BC4-46C5-9969-B218039F727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7"/>
          <p:cNvSpPr>
            <a:spLocks noGrp="1" noChangeArrowheads="1"/>
          </p:cNvSpPr>
          <p:nvPr>
            <p:ph type="dt" sz="half" idx="10"/>
          </p:nvPr>
        </p:nvSpPr>
        <p:spPr>
          <a:ln/>
        </p:spPr>
        <p:txBody>
          <a:bodyPr/>
          <a:lstStyle>
            <a:lvl1pPr>
              <a:defRPr/>
            </a:lvl1pPr>
          </a:lstStyle>
          <a:p>
            <a:pPr>
              <a:defRPr/>
            </a:pPr>
            <a:endParaRPr lang="en-US"/>
          </a:p>
        </p:txBody>
      </p:sp>
      <p:sp>
        <p:nvSpPr>
          <p:cNvPr id="3" name="Rectangle 18"/>
          <p:cNvSpPr>
            <a:spLocks noGrp="1" noChangeArrowheads="1"/>
          </p:cNvSpPr>
          <p:nvPr>
            <p:ph type="ftr" sz="quarter" idx="11"/>
          </p:nvPr>
        </p:nvSpPr>
        <p:spPr>
          <a:ln/>
        </p:spPr>
        <p:txBody>
          <a:bodyPr/>
          <a:lstStyle>
            <a:lvl1pPr>
              <a:defRPr/>
            </a:lvl1pPr>
          </a:lstStyle>
          <a:p>
            <a:pPr>
              <a:defRPr/>
            </a:pPr>
            <a:endParaRPr lang="en-US"/>
          </a:p>
        </p:txBody>
      </p:sp>
      <p:sp>
        <p:nvSpPr>
          <p:cNvPr id="4" name="Rectangle 19"/>
          <p:cNvSpPr>
            <a:spLocks noGrp="1" noChangeArrowheads="1"/>
          </p:cNvSpPr>
          <p:nvPr>
            <p:ph type="sldNum" sz="quarter" idx="12"/>
          </p:nvPr>
        </p:nvSpPr>
        <p:spPr>
          <a:ln/>
        </p:spPr>
        <p:txBody>
          <a:bodyPr/>
          <a:lstStyle>
            <a:lvl1pPr>
              <a:defRPr/>
            </a:lvl1pPr>
          </a:lstStyle>
          <a:p>
            <a:pPr>
              <a:defRPr/>
            </a:pPr>
            <a:fld id="{480B3636-EDA7-4E68-A61B-9A5161F748D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7"/>
          <p:cNvSpPr>
            <a:spLocks noGrp="1" noChangeArrowheads="1"/>
          </p:cNvSpPr>
          <p:nvPr>
            <p:ph type="dt" sz="half" idx="10"/>
          </p:nvPr>
        </p:nvSpPr>
        <p:spPr>
          <a:ln/>
        </p:spPr>
        <p:txBody>
          <a:bodyPr/>
          <a:lstStyle>
            <a:lvl1pPr>
              <a:defRPr/>
            </a:lvl1pPr>
          </a:lstStyle>
          <a:p>
            <a:pPr>
              <a:defRPr/>
            </a:pPr>
            <a:endParaRPr lang="en-US"/>
          </a:p>
        </p:txBody>
      </p:sp>
      <p:sp>
        <p:nvSpPr>
          <p:cNvPr id="6" name="Rectangle 18"/>
          <p:cNvSpPr>
            <a:spLocks noGrp="1" noChangeArrowheads="1"/>
          </p:cNvSpPr>
          <p:nvPr>
            <p:ph type="ftr" sz="quarter" idx="11"/>
          </p:nvPr>
        </p:nvSpPr>
        <p:spPr>
          <a:ln/>
        </p:spPr>
        <p:txBody>
          <a:bodyPr/>
          <a:lstStyle>
            <a:lvl1pPr>
              <a:defRPr/>
            </a:lvl1pPr>
          </a:lstStyle>
          <a:p>
            <a:pPr>
              <a:defRPr/>
            </a:pPr>
            <a:endParaRPr lang="en-US"/>
          </a:p>
        </p:txBody>
      </p:sp>
      <p:sp>
        <p:nvSpPr>
          <p:cNvPr id="7" name="Rectangle 19"/>
          <p:cNvSpPr>
            <a:spLocks noGrp="1" noChangeArrowheads="1"/>
          </p:cNvSpPr>
          <p:nvPr>
            <p:ph type="sldNum" sz="quarter" idx="12"/>
          </p:nvPr>
        </p:nvSpPr>
        <p:spPr>
          <a:ln/>
        </p:spPr>
        <p:txBody>
          <a:bodyPr/>
          <a:lstStyle>
            <a:lvl1pPr>
              <a:defRPr/>
            </a:lvl1pPr>
          </a:lstStyle>
          <a:p>
            <a:pPr>
              <a:defRPr/>
            </a:pPr>
            <a:fld id="{771241F2-6D36-4E40-897B-CB91EE0ED99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7"/>
          <p:cNvSpPr>
            <a:spLocks noGrp="1" noChangeArrowheads="1"/>
          </p:cNvSpPr>
          <p:nvPr>
            <p:ph type="dt" sz="half" idx="10"/>
          </p:nvPr>
        </p:nvSpPr>
        <p:spPr>
          <a:ln/>
        </p:spPr>
        <p:txBody>
          <a:bodyPr/>
          <a:lstStyle>
            <a:lvl1pPr>
              <a:defRPr/>
            </a:lvl1pPr>
          </a:lstStyle>
          <a:p>
            <a:pPr>
              <a:defRPr/>
            </a:pPr>
            <a:endParaRPr lang="en-US"/>
          </a:p>
        </p:txBody>
      </p:sp>
      <p:sp>
        <p:nvSpPr>
          <p:cNvPr id="6" name="Rectangle 18"/>
          <p:cNvSpPr>
            <a:spLocks noGrp="1" noChangeArrowheads="1"/>
          </p:cNvSpPr>
          <p:nvPr>
            <p:ph type="ftr" sz="quarter" idx="11"/>
          </p:nvPr>
        </p:nvSpPr>
        <p:spPr>
          <a:ln/>
        </p:spPr>
        <p:txBody>
          <a:bodyPr/>
          <a:lstStyle>
            <a:lvl1pPr>
              <a:defRPr/>
            </a:lvl1pPr>
          </a:lstStyle>
          <a:p>
            <a:pPr>
              <a:defRPr/>
            </a:pPr>
            <a:endParaRPr lang="en-US"/>
          </a:p>
        </p:txBody>
      </p:sp>
      <p:sp>
        <p:nvSpPr>
          <p:cNvPr id="7" name="Rectangle 19"/>
          <p:cNvSpPr>
            <a:spLocks noGrp="1" noChangeArrowheads="1"/>
          </p:cNvSpPr>
          <p:nvPr>
            <p:ph type="sldNum" sz="quarter" idx="12"/>
          </p:nvPr>
        </p:nvSpPr>
        <p:spPr>
          <a:ln/>
        </p:spPr>
        <p:txBody>
          <a:bodyPr/>
          <a:lstStyle>
            <a:lvl1pPr>
              <a:defRPr/>
            </a:lvl1pPr>
          </a:lstStyle>
          <a:p>
            <a:pPr>
              <a:defRPr/>
            </a:pPr>
            <a:fld id="{786E84D4-B9A7-4289-BCC8-F3FA93A6CEF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6350"/>
            <a:ext cx="9140825" cy="6851650"/>
            <a:chOff x="0" y="4"/>
            <a:chExt cx="5758" cy="4316"/>
          </a:xfrm>
        </p:grpSpPr>
        <p:sp>
          <p:nvSpPr>
            <p:cNvPr id="1027" name="Freeform 3"/>
            <p:cNvSpPr>
              <a:spLocks/>
            </p:cNvSpPr>
            <p:nvPr/>
          </p:nvSpPr>
          <p:spPr bwMode="hidden">
            <a:xfrm>
              <a:off x="558" y="1161"/>
              <a:ext cx="5200" cy="3159"/>
            </a:xfrm>
            <a:custGeom>
              <a:avLst/>
              <a:gdLst/>
              <a:ahLst/>
              <a:cxnLst>
                <a:cxn ang="0">
                  <a:pos x="0" y="3159"/>
                </a:cxn>
                <a:cxn ang="0">
                  <a:pos x="5184" y="3159"/>
                </a:cxn>
                <a:cxn ang="0">
                  <a:pos x="5184" y="0"/>
                </a:cxn>
                <a:cxn ang="0">
                  <a:pos x="0" y="0"/>
                </a:cxn>
                <a:cxn ang="0">
                  <a:pos x="0" y="3159"/>
                </a:cxn>
                <a:cxn ang="0">
                  <a:pos x="0" y="3159"/>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w="9525">
              <a:noFill/>
              <a:round/>
              <a:headEnd/>
              <a:tailEnd/>
            </a:ln>
          </p:spPr>
          <p:txBody>
            <a:bodyPr/>
            <a:lstStyle/>
            <a:p>
              <a:pPr algn="l" rtl="0">
                <a:defRPr/>
              </a:pPr>
              <a:endParaRPr lang="en-US"/>
            </a:p>
          </p:txBody>
        </p:sp>
        <p:sp>
          <p:nvSpPr>
            <p:cNvPr id="1028" name="Freeform 4"/>
            <p:cNvSpPr>
              <a:spLocks/>
            </p:cNvSpPr>
            <p:nvPr/>
          </p:nvSpPr>
          <p:spPr bwMode="hidden">
            <a:xfrm>
              <a:off x="0" y="1161"/>
              <a:ext cx="558" cy="3159"/>
            </a:xfrm>
            <a:custGeom>
              <a:avLst/>
              <a:gdLst/>
              <a:ahLst/>
              <a:cxnLst>
                <a:cxn ang="0">
                  <a:pos x="0" y="0"/>
                </a:cxn>
                <a:cxn ang="0">
                  <a:pos x="0" y="3159"/>
                </a:cxn>
                <a:cxn ang="0">
                  <a:pos x="556" y="3159"/>
                </a:cxn>
                <a:cxn ang="0">
                  <a:pos x="556" y="0"/>
                </a:cxn>
                <a:cxn ang="0">
                  <a:pos x="0" y="0"/>
                </a:cxn>
                <a:cxn ang="0">
                  <a:pos x="0" y="0"/>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w="9525">
              <a:noFill/>
              <a:round/>
              <a:headEnd/>
              <a:tailEnd/>
            </a:ln>
          </p:spPr>
          <p:txBody>
            <a:bodyPr/>
            <a:lstStyle/>
            <a:p>
              <a:pPr algn="l" rtl="0">
                <a:defRPr/>
              </a:pPr>
              <a:endParaRPr lang="en-US"/>
            </a:p>
          </p:txBody>
        </p:sp>
        <p:grpSp>
          <p:nvGrpSpPr>
            <p:cNvPr id="1034" name="Group 5"/>
            <p:cNvGrpSpPr>
              <a:grpSpLocks/>
            </p:cNvGrpSpPr>
            <p:nvPr userDrawn="1"/>
          </p:nvGrpSpPr>
          <p:grpSpPr bwMode="auto">
            <a:xfrm>
              <a:off x="0" y="4"/>
              <a:ext cx="5758" cy="4316"/>
              <a:chOff x="0" y="4"/>
              <a:chExt cx="5758" cy="4316"/>
            </a:xfrm>
          </p:grpSpPr>
          <p:sp>
            <p:nvSpPr>
              <p:cNvPr id="1030" name="Freeform 6"/>
              <p:cNvSpPr>
                <a:spLocks/>
              </p:cNvSpPr>
              <p:nvPr/>
            </p:nvSpPr>
            <p:spPr bwMode="ltGray">
              <a:xfrm>
                <a:off x="552" y="4"/>
                <a:ext cx="12" cy="695"/>
              </a:xfrm>
              <a:custGeom>
                <a:avLst/>
                <a:gdLst/>
                <a:ahLst/>
                <a:cxnLst>
                  <a:cxn ang="0">
                    <a:pos x="12" y="0"/>
                  </a:cxn>
                  <a:cxn ang="0">
                    <a:pos x="0" y="0"/>
                  </a:cxn>
                  <a:cxn ang="0">
                    <a:pos x="0" y="695"/>
                  </a:cxn>
                  <a:cxn ang="0">
                    <a:pos x="12" y="695"/>
                  </a:cxn>
                  <a:cxn ang="0">
                    <a:pos x="12" y="0"/>
                  </a:cxn>
                  <a:cxn ang="0">
                    <a:pos x="12" y="0"/>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w="9525">
                <a:noFill/>
                <a:round/>
                <a:headEnd/>
                <a:tailEnd/>
              </a:ln>
            </p:spPr>
            <p:txBody>
              <a:bodyPr/>
              <a:lstStyle/>
              <a:p>
                <a:pPr algn="l" rtl="0">
                  <a:defRPr/>
                </a:pPr>
                <a:endParaRPr lang="en-US"/>
              </a:p>
            </p:txBody>
          </p:sp>
          <p:sp>
            <p:nvSpPr>
              <p:cNvPr id="1031" name="Freeform 7"/>
              <p:cNvSpPr>
                <a:spLocks/>
              </p:cNvSpPr>
              <p:nvPr/>
            </p:nvSpPr>
            <p:spPr bwMode="ltGray">
              <a:xfrm>
                <a:off x="552" y="1623"/>
                <a:ext cx="12" cy="2697"/>
              </a:xfrm>
              <a:custGeom>
                <a:avLst/>
                <a:gdLst/>
                <a:ahLst/>
                <a:cxnLst>
                  <a:cxn ang="0">
                    <a:pos x="0" y="2697"/>
                  </a:cxn>
                  <a:cxn ang="0">
                    <a:pos x="12" y="2697"/>
                  </a:cxn>
                  <a:cxn ang="0">
                    <a:pos x="12" y="0"/>
                  </a:cxn>
                  <a:cxn ang="0">
                    <a:pos x="0" y="0"/>
                  </a:cxn>
                  <a:cxn ang="0">
                    <a:pos x="0" y="2697"/>
                  </a:cxn>
                  <a:cxn ang="0">
                    <a:pos x="0" y="2697"/>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w="9525">
                <a:noFill/>
                <a:round/>
                <a:headEnd/>
                <a:tailEnd/>
              </a:ln>
            </p:spPr>
            <p:txBody>
              <a:bodyPr/>
              <a:lstStyle/>
              <a:p>
                <a:pPr algn="l" rtl="0">
                  <a:defRPr/>
                </a:pPr>
                <a:endParaRPr lang="en-US"/>
              </a:p>
            </p:txBody>
          </p:sp>
          <p:sp>
            <p:nvSpPr>
              <p:cNvPr id="1032" name="Freeform 8"/>
              <p:cNvSpPr>
                <a:spLocks/>
              </p:cNvSpPr>
              <p:nvPr/>
            </p:nvSpPr>
            <p:spPr bwMode="ltGray">
              <a:xfrm>
                <a:off x="1019" y="1155"/>
                <a:ext cx="4739" cy="12"/>
              </a:xfrm>
              <a:custGeom>
                <a:avLst/>
                <a:gdLst/>
                <a:ahLst/>
                <a:cxnLst>
                  <a:cxn ang="0">
                    <a:pos x="4724" y="0"/>
                  </a:cxn>
                  <a:cxn ang="0">
                    <a:pos x="0" y="0"/>
                  </a:cxn>
                  <a:cxn ang="0">
                    <a:pos x="0" y="12"/>
                  </a:cxn>
                  <a:cxn ang="0">
                    <a:pos x="4724" y="12"/>
                  </a:cxn>
                  <a:cxn ang="0">
                    <a:pos x="4724" y="0"/>
                  </a:cxn>
                  <a:cxn ang="0">
                    <a:pos x="4724" y="0"/>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w="9525">
                <a:noFill/>
                <a:round/>
                <a:headEnd/>
                <a:tailEnd/>
              </a:ln>
            </p:spPr>
            <p:txBody>
              <a:bodyPr/>
              <a:lstStyle/>
              <a:p>
                <a:pPr algn="l" rtl="0">
                  <a:defRPr/>
                </a:pPr>
                <a:endParaRPr lang="en-US"/>
              </a:p>
            </p:txBody>
          </p:sp>
          <p:sp>
            <p:nvSpPr>
              <p:cNvPr id="1033" name="Freeform 9"/>
              <p:cNvSpPr>
                <a:spLocks/>
              </p:cNvSpPr>
              <p:nvPr/>
            </p:nvSpPr>
            <p:spPr bwMode="ltGray">
              <a:xfrm>
                <a:off x="552" y="1371"/>
                <a:ext cx="12" cy="252"/>
              </a:xfrm>
              <a:custGeom>
                <a:avLst/>
                <a:gdLst/>
                <a:ahLst/>
                <a:cxnLst>
                  <a:cxn ang="0">
                    <a:pos x="0" y="252"/>
                  </a:cxn>
                  <a:cxn ang="0">
                    <a:pos x="12" y="252"/>
                  </a:cxn>
                  <a:cxn ang="0">
                    <a:pos x="12" y="0"/>
                  </a:cxn>
                  <a:cxn ang="0">
                    <a:pos x="0" y="0"/>
                  </a:cxn>
                  <a:cxn ang="0">
                    <a:pos x="0" y="252"/>
                  </a:cxn>
                  <a:cxn ang="0">
                    <a:pos x="0" y="252"/>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w="9525">
                <a:noFill/>
                <a:round/>
                <a:headEnd/>
                <a:tailEnd/>
              </a:ln>
            </p:spPr>
            <p:txBody>
              <a:bodyPr/>
              <a:lstStyle/>
              <a:p>
                <a:pPr algn="l" rtl="0">
                  <a:defRPr/>
                </a:pPr>
                <a:endParaRPr lang="en-US"/>
              </a:p>
            </p:txBody>
          </p:sp>
          <p:sp>
            <p:nvSpPr>
              <p:cNvPr id="2" name="Freeform 10"/>
              <p:cNvSpPr>
                <a:spLocks/>
              </p:cNvSpPr>
              <p:nvPr/>
            </p:nvSpPr>
            <p:spPr bwMode="ltGray">
              <a:xfrm>
                <a:off x="552" y="699"/>
                <a:ext cx="12" cy="252"/>
              </a:xfrm>
              <a:custGeom>
                <a:avLst/>
                <a:gdLst/>
                <a:ahLst/>
                <a:cxnLst>
                  <a:cxn ang="0">
                    <a:pos x="12" y="0"/>
                  </a:cxn>
                  <a:cxn ang="0">
                    <a:pos x="0" y="0"/>
                  </a:cxn>
                  <a:cxn ang="0">
                    <a:pos x="0" y="252"/>
                  </a:cxn>
                  <a:cxn ang="0">
                    <a:pos x="12" y="252"/>
                  </a:cxn>
                  <a:cxn ang="0">
                    <a:pos x="12" y="0"/>
                  </a:cxn>
                  <a:cxn ang="0">
                    <a:pos x="12" y="0"/>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w="9525">
                <a:noFill/>
                <a:round/>
                <a:headEnd/>
                <a:tailEnd/>
              </a:ln>
            </p:spPr>
            <p:txBody>
              <a:bodyPr/>
              <a:lstStyle/>
              <a:p>
                <a:pPr algn="l" rtl="0">
                  <a:defRPr/>
                </a:pPr>
                <a:endParaRPr lang="en-US"/>
              </a:p>
            </p:txBody>
          </p:sp>
          <p:sp>
            <p:nvSpPr>
              <p:cNvPr id="1035" name="Freeform 11"/>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pPr algn="l" rtl="0">
                  <a:defRPr/>
                </a:pPr>
                <a:endParaRPr lang="en-US"/>
              </a:p>
            </p:txBody>
          </p:sp>
          <p:sp>
            <p:nvSpPr>
              <p:cNvPr id="1036" name="Freeform 12"/>
              <p:cNvSpPr>
                <a:spLocks/>
              </p:cNvSpPr>
              <p:nvPr/>
            </p:nvSpPr>
            <p:spPr bwMode="ltGray">
              <a:xfrm>
                <a:off x="0" y="1155"/>
                <a:ext cx="351" cy="12"/>
              </a:xfrm>
              <a:custGeom>
                <a:avLst/>
                <a:gdLst/>
                <a:ahLst/>
                <a:cxnLst>
                  <a:cxn ang="0">
                    <a:pos x="0" y="0"/>
                  </a:cxn>
                  <a:cxn ang="0">
                    <a:pos x="0" y="12"/>
                  </a:cxn>
                  <a:cxn ang="0">
                    <a:pos x="251" y="12"/>
                  </a:cxn>
                  <a:cxn ang="0">
                    <a:pos x="251" y="0"/>
                  </a:cxn>
                  <a:cxn ang="0">
                    <a:pos x="0" y="0"/>
                  </a:cxn>
                  <a:cxn ang="0">
                    <a:pos x="0" y="0"/>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w="9525">
                <a:noFill/>
                <a:round/>
                <a:headEnd/>
                <a:tailEnd/>
              </a:ln>
            </p:spPr>
            <p:txBody>
              <a:bodyPr/>
              <a:lstStyle/>
              <a:p>
                <a:pPr algn="l" rtl="0">
                  <a:defRPr/>
                </a:pPr>
                <a:endParaRPr lang="en-US"/>
              </a:p>
            </p:txBody>
          </p:sp>
          <p:sp>
            <p:nvSpPr>
              <p:cNvPr id="1037" name="Freeform 13"/>
              <p:cNvSpPr>
                <a:spLocks/>
              </p:cNvSpPr>
              <p:nvPr/>
            </p:nvSpPr>
            <p:spPr bwMode="ltGray">
              <a:xfrm>
                <a:off x="767" y="1155"/>
                <a:ext cx="252" cy="12"/>
              </a:xfrm>
              <a:custGeom>
                <a:avLst/>
                <a:gdLst/>
                <a:ahLst/>
                <a:cxnLst>
                  <a:cxn ang="0">
                    <a:pos x="251" y="0"/>
                  </a:cxn>
                  <a:cxn ang="0">
                    <a:pos x="0" y="0"/>
                  </a:cxn>
                  <a:cxn ang="0">
                    <a:pos x="0" y="12"/>
                  </a:cxn>
                  <a:cxn ang="0">
                    <a:pos x="251" y="12"/>
                  </a:cxn>
                  <a:cxn ang="0">
                    <a:pos x="251" y="0"/>
                  </a:cxn>
                  <a:cxn ang="0">
                    <a:pos x="251" y="0"/>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w="9525">
                <a:noFill/>
                <a:round/>
                <a:headEnd/>
                <a:tailEnd/>
              </a:ln>
            </p:spPr>
            <p:txBody>
              <a:bodyPr/>
              <a:lstStyle/>
              <a:p>
                <a:pPr algn="l" rtl="0">
                  <a:defRPr/>
                </a:pPr>
                <a:endParaRPr lang="en-US"/>
              </a:p>
            </p:txBody>
          </p:sp>
          <p:sp>
            <p:nvSpPr>
              <p:cNvPr id="1038" name="Freeform 14"/>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pPr algn="l" rtl="0">
                  <a:defRPr/>
                </a:pPr>
                <a:endParaRPr lang="en-US"/>
              </a:p>
            </p:txBody>
          </p:sp>
        </p:grpSp>
      </p:grpSp>
      <p:sp>
        <p:nvSpPr>
          <p:cNvPr id="1039" name="Rectangle 15"/>
          <p:cNvSpPr>
            <a:spLocks noGrp="1" noChangeArrowheads="1"/>
          </p:cNvSpPr>
          <p:nvPr>
            <p:ph type="title"/>
          </p:nvPr>
        </p:nvSpPr>
        <p:spPr bwMode="auto">
          <a:xfrm>
            <a:off x="1066800" y="304800"/>
            <a:ext cx="7543800" cy="1431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40" name="Rectangle 16"/>
          <p:cNvSpPr>
            <a:spLocks noGrp="1" noChangeArrowheads="1"/>
          </p:cNvSpPr>
          <p:nvPr>
            <p:ph type="body" idx="1"/>
          </p:nvPr>
        </p:nvSpPr>
        <p:spPr bwMode="auto">
          <a:xfrm>
            <a:off x="1066800" y="1981200"/>
            <a:ext cx="75438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1" name="Rectangle 17"/>
          <p:cNvSpPr>
            <a:spLocks noGrp="1" noChangeArrowheads="1"/>
          </p:cNvSpPr>
          <p:nvPr>
            <p:ph type="dt" sz="half" idx="2"/>
          </p:nvPr>
        </p:nvSpPr>
        <p:spPr bwMode="auto">
          <a:xfrm>
            <a:off x="1066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0">
              <a:defRPr sz="1000">
                <a:effectLst>
                  <a:outerShdw blurRad="38100" dist="38100" dir="2700000" algn="tl">
                    <a:srgbClr val="000000"/>
                  </a:outerShdw>
                </a:effectLst>
              </a:defRPr>
            </a:lvl1pPr>
          </a:lstStyle>
          <a:p>
            <a:pPr>
              <a:defRPr/>
            </a:pPr>
            <a:endParaRPr lang="en-US"/>
          </a:p>
        </p:txBody>
      </p:sp>
      <p:sp>
        <p:nvSpPr>
          <p:cNvPr id="1042" name="Rectangle 18"/>
          <p:cNvSpPr>
            <a:spLocks noGrp="1" noChangeArrowheads="1"/>
          </p:cNvSpPr>
          <p:nvPr>
            <p:ph type="ftr" sz="quarter" idx="3"/>
          </p:nvPr>
        </p:nvSpPr>
        <p:spPr bwMode="auto">
          <a:xfrm>
            <a:off x="34290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rtl="0">
              <a:defRPr sz="1000">
                <a:effectLst>
                  <a:outerShdw blurRad="38100" dist="38100" dir="2700000" algn="tl">
                    <a:srgbClr val="000000"/>
                  </a:outerShdw>
                </a:effectLst>
              </a:defRPr>
            </a:lvl1pPr>
          </a:lstStyle>
          <a:p>
            <a:pPr>
              <a:defRPr/>
            </a:pPr>
            <a:endParaRPr lang="en-US"/>
          </a:p>
        </p:txBody>
      </p:sp>
      <p:sp>
        <p:nvSpPr>
          <p:cNvPr id="1043" name="Rectangle 19"/>
          <p:cNvSpPr>
            <a:spLocks noGrp="1" noChangeArrowheads="1"/>
          </p:cNvSpPr>
          <p:nvPr>
            <p:ph type="sldNum" sz="quarter" idx="4"/>
          </p:nvPr>
        </p:nvSpPr>
        <p:spPr bwMode="auto">
          <a:xfrm>
            <a:off x="67056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0">
              <a:defRPr sz="1000">
                <a:effectLst>
                  <a:outerShdw blurRad="38100" dist="38100" dir="2700000" algn="tl">
                    <a:srgbClr val="000000"/>
                  </a:outerShdw>
                </a:effectLst>
              </a:defRPr>
            </a:lvl1pPr>
          </a:lstStyle>
          <a:p>
            <a:pPr>
              <a:defRPr/>
            </a:pPr>
            <a:fld id="{0E7FCBC9-9A86-4CCD-B1F1-A4FB93EA3A03}"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95"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hf hdr="0" ftr="0" dt="0"/>
  <p:txStyles>
    <p:titleStyle>
      <a:lvl1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itchFamily="34" charset="0"/>
          <a:cs typeface="Arial" charset="0"/>
        </a:defRPr>
      </a:lvl2pPr>
      <a:lvl3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itchFamily="34" charset="0"/>
          <a:cs typeface="Arial" charset="0"/>
        </a:defRPr>
      </a:lvl3pPr>
      <a:lvl4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itchFamily="34" charset="0"/>
          <a:cs typeface="Arial" charset="0"/>
        </a:defRPr>
      </a:lvl4pPr>
      <a:lvl5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itchFamily="34" charset="0"/>
          <a:cs typeface="Arial" charset="0"/>
        </a:defRPr>
      </a:lvl5pPr>
      <a:lvl6pPr marL="457200" algn="l" rtl="0" eaLnBrk="1" fontAlgn="base" hangingPunct="1">
        <a:spcBef>
          <a:spcPct val="0"/>
        </a:spcBef>
        <a:spcAft>
          <a:spcPct val="0"/>
        </a:spcAft>
        <a:defRPr sz="4400" b="1">
          <a:solidFill>
            <a:schemeClr val="tx2"/>
          </a:solidFill>
          <a:effectLst>
            <a:outerShdw blurRad="38100" dist="38100" dir="2700000" algn="tl">
              <a:srgbClr val="000000"/>
            </a:outerShdw>
          </a:effectLst>
          <a:latin typeface="Tahoma" pitchFamily="34" charset="0"/>
          <a:cs typeface="Arial" charset="0"/>
        </a:defRPr>
      </a:lvl6pPr>
      <a:lvl7pPr marL="914400" algn="l" rtl="0" eaLnBrk="1" fontAlgn="base" hangingPunct="1">
        <a:spcBef>
          <a:spcPct val="0"/>
        </a:spcBef>
        <a:spcAft>
          <a:spcPct val="0"/>
        </a:spcAft>
        <a:defRPr sz="4400" b="1">
          <a:solidFill>
            <a:schemeClr val="tx2"/>
          </a:solidFill>
          <a:effectLst>
            <a:outerShdw blurRad="38100" dist="38100" dir="2700000" algn="tl">
              <a:srgbClr val="000000"/>
            </a:outerShdw>
          </a:effectLst>
          <a:latin typeface="Tahoma" pitchFamily="34" charset="0"/>
          <a:cs typeface="Arial" charset="0"/>
        </a:defRPr>
      </a:lvl7pPr>
      <a:lvl8pPr marL="1371600" algn="l" rtl="0" eaLnBrk="1" fontAlgn="base" hangingPunct="1">
        <a:spcBef>
          <a:spcPct val="0"/>
        </a:spcBef>
        <a:spcAft>
          <a:spcPct val="0"/>
        </a:spcAft>
        <a:defRPr sz="4400" b="1">
          <a:solidFill>
            <a:schemeClr val="tx2"/>
          </a:solidFill>
          <a:effectLst>
            <a:outerShdw blurRad="38100" dist="38100" dir="2700000" algn="tl">
              <a:srgbClr val="000000"/>
            </a:outerShdw>
          </a:effectLst>
          <a:latin typeface="Tahoma" pitchFamily="34" charset="0"/>
          <a:cs typeface="Arial" charset="0"/>
        </a:defRPr>
      </a:lvl8pPr>
      <a:lvl9pPr marL="1828800" algn="l" rtl="0" eaLnBrk="1" fontAlgn="base" hangingPunct="1">
        <a:spcBef>
          <a:spcPct val="0"/>
        </a:spcBef>
        <a:spcAft>
          <a:spcPct val="0"/>
        </a:spcAft>
        <a:defRPr sz="4400" b="1">
          <a:solidFill>
            <a:schemeClr val="tx2"/>
          </a:solidFill>
          <a:effectLst>
            <a:outerShdw blurRad="38100" dist="38100" dir="2700000" algn="tl">
              <a:srgbClr val="000000"/>
            </a:outerShdw>
          </a:effectLst>
          <a:latin typeface="Tahoma" pitchFamily="34" charset="0"/>
          <a:cs typeface="Arial"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hlink"/>
        </a:buClr>
        <a:buSzPct val="7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eaLnBrk="1" fontAlgn="base" hangingPunct="1">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eaLnBrk="1" fontAlgn="base" hangingPunct="1">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eaLnBrk="1" fontAlgn="base" hangingPunct="1">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eaLnBrk="1" fontAlgn="base" hangingPunct="1">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WordArt 2"/>
          <p:cNvSpPr>
            <a:spLocks noChangeArrowheads="1" noChangeShapeType="1" noTextEdit="1"/>
          </p:cNvSpPr>
          <p:nvPr/>
        </p:nvSpPr>
        <p:spPr bwMode="auto">
          <a:xfrm>
            <a:off x="2286000" y="2133600"/>
            <a:ext cx="5029200" cy="4191000"/>
          </a:xfrm>
          <a:prstGeom prst="rect">
            <a:avLst/>
          </a:prstGeom>
        </p:spPr>
        <p:txBody>
          <a:bodyPr wrap="none" fromWordArt="1">
            <a:prstTxWarp prst="textPlain">
              <a:avLst>
                <a:gd name="adj" fmla="val 50000"/>
              </a:avLst>
            </a:prstTxWarp>
          </a:bodyPr>
          <a:lstStyle/>
          <a:p>
            <a:pPr algn="ctr"/>
            <a:r>
              <a:rPr lang="fa-IR" sz="96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a:cs typeface="Arial"/>
              </a:rPr>
              <a:t>به نام خدا</a:t>
            </a:r>
            <a:endParaRPr lang="en-US" sz="96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a:cs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4098"/>
                                        </p:tgtEl>
                                        <p:attrNameLst>
                                          <p:attrName>style.visibility</p:attrName>
                                        </p:attrNameLst>
                                      </p:cBhvr>
                                      <p:to>
                                        <p:strVal val="visible"/>
                                      </p:to>
                                    </p:set>
                                    <p:anim to="" calcmode="lin" valueType="num">
                                      <p:cBhvr>
                                        <p:cTn id="7" dur="1" fill="hold"/>
                                        <p:tgtEl>
                                          <p:spTgt spid="4098"/>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85295117-1DC1-487E-AD39-2FBF74D9E118}" type="slidenum">
              <a:rPr lang="en-US"/>
              <a:pPr>
                <a:defRPr/>
              </a:pPr>
              <a:t>10</a:t>
            </a:fld>
            <a:endParaRPr lang="en-US"/>
          </a:p>
        </p:txBody>
      </p:sp>
      <p:sp>
        <p:nvSpPr>
          <p:cNvPr id="13314" name="Rectangle 2"/>
          <p:cNvSpPr>
            <a:spLocks noGrp="1" noChangeArrowheads="1"/>
          </p:cNvSpPr>
          <p:nvPr>
            <p:ph type="title"/>
          </p:nvPr>
        </p:nvSpPr>
        <p:spPr>
          <a:xfrm>
            <a:off x="457200" y="304800"/>
            <a:ext cx="8153400" cy="1431925"/>
          </a:xfrm>
        </p:spPr>
        <p:txBody>
          <a:bodyPr/>
          <a:lstStyle/>
          <a:p>
            <a:pPr marL="838200" indent="-838200" algn="ctr" rtl="1" eaLnBrk="1" hangingPunct="1">
              <a:defRPr/>
            </a:pPr>
            <a:r>
              <a:rPr lang="fa-IR" sz="3600" b="0" dirty="0" smtClean="0">
                <a:solidFill>
                  <a:srgbClr val="FFFF00"/>
                </a:solidFill>
                <a:latin typeface="IranNastaliq" pitchFamily="18" charset="0"/>
              </a:rPr>
              <a:t>1.</a:t>
            </a:r>
            <a:r>
              <a:rPr lang="fa-IR" sz="6000" b="0" dirty="0" smtClean="0">
                <a:solidFill>
                  <a:srgbClr val="FFFF00"/>
                </a:solidFill>
                <a:latin typeface="IranNastaliq" pitchFamily="18" charset="0"/>
              </a:rPr>
              <a:t> </a:t>
            </a:r>
            <a:r>
              <a:rPr lang="fa-IR" sz="5400" dirty="0" smtClean="0">
                <a:solidFill>
                  <a:srgbClr val="FFFF00"/>
                </a:solidFill>
                <a:latin typeface="IranNastaliq" pitchFamily="18" charset="0"/>
              </a:rPr>
              <a:t>دیدگاه سنتی  </a:t>
            </a:r>
            <a:r>
              <a:rPr lang="en-US" sz="2400" b="0" dirty="0" smtClean="0">
                <a:solidFill>
                  <a:srgbClr val="FFFF00"/>
                </a:solidFill>
                <a:latin typeface="IranNastaliq" pitchFamily="18" charset="0"/>
              </a:rPr>
              <a:t>Traditional View</a:t>
            </a:r>
          </a:p>
        </p:txBody>
      </p:sp>
      <p:sp>
        <p:nvSpPr>
          <p:cNvPr id="13315" name="Rectangle 3"/>
          <p:cNvSpPr>
            <a:spLocks noChangeArrowheads="1"/>
          </p:cNvSpPr>
          <p:nvPr/>
        </p:nvSpPr>
        <p:spPr bwMode="auto">
          <a:xfrm>
            <a:off x="1143000" y="2209800"/>
            <a:ext cx="7543800" cy="4114800"/>
          </a:xfrm>
          <a:prstGeom prst="rect">
            <a:avLst/>
          </a:prstGeom>
          <a:noFill/>
          <a:ln w="9525">
            <a:noFill/>
            <a:miter lim="800000"/>
            <a:headEnd/>
            <a:tailEnd/>
          </a:ln>
          <a:effectLst/>
        </p:spPr>
        <p:txBody>
          <a:bodyPr/>
          <a:lstStyle/>
          <a:p>
            <a:pPr marL="609600" indent="-609600">
              <a:lnSpc>
                <a:spcPct val="130000"/>
              </a:lnSpc>
              <a:spcBef>
                <a:spcPct val="50000"/>
              </a:spcBef>
              <a:buClr>
                <a:schemeClr val="hlink"/>
              </a:buClr>
              <a:buSzPct val="70000"/>
              <a:buFont typeface="Wingdings" pitchFamily="2" charset="2"/>
              <a:buAutoNum type="arabicPeriod" startAt="3"/>
              <a:defRPr/>
            </a:pPr>
            <a:r>
              <a:rPr lang="fa-IR" sz="3200" b="1">
                <a:effectLst>
                  <a:outerShdw blurRad="38100" dist="38100" dir="2700000" algn="tl">
                    <a:srgbClr val="000000"/>
                  </a:outerShdw>
                </a:effectLst>
                <a:cs typeface="B Traffic" pitchFamily="2" charset="-78"/>
              </a:rPr>
              <a:t>دیدگاه سنتی هماهنگ با نگرشهایی است که در دو ده 30 </a:t>
            </a:r>
            <a:r>
              <a:rPr lang="ar-SA" sz="3200" b="1">
                <a:effectLst>
                  <a:outerShdw blurRad="38100" dist="38100" dir="2700000" algn="tl">
                    <a:srgbClr val="000000"/>
                  </a:outerShdw>
                </a:effectLst>
                <a:latin typeface="Arial"/>
                <a:cs typeface="B Traffic" pitchFamily="2" charset="-78"/>
              </a:rPr>
              <a:t>–</a:t>
            </a:r>
            <a:r>
              <a:rPr lang="fa-IR" sz="3200" b="1">
                <a:effectLst>
                  <a:outerShdw blurRad="38100" dist="38100" dir="2700000" algn="tl">
                    <a:srgbClr val="000000"/>
                  </a:outerShdw>
                </a:effectLst>
                <a:cs typeface="B Traffic" pitchFamily="2" charset="-78"/>
              </a:rPr>
              <a:t> 1940 در باره گروه رواج داشت. </a:t>
            </a:r>
          </a:p>
          <a:p>
            <a:pPr marL="609600" indent="-609600">
              <a:lnSpc>
                <a:spcPct val="130000"/>
              </a:lnSpc>
              <a:spcBef>
                <a:spcPct val="50000"/>
              </a:spcBef>
              <a:buClr>
                <a:schemeClr val="hlink"/>
              </a:buClr>
              <a:buSzPct val="70000"/>
              <a:buFont typeface="Wingdings" pitchFamily="2" charset="2"/>
              <a:buAutoNum type="arabicPeriod" startAt="3"/>
              <a:defRPr/>
            </a:pPr>
            <a:r>
              <a:rPr lang="fa-IR" sz="3200" b="1">
                <a:effectLst>
                  <a:outerShdw blurRad="38100" dist="38100" dir="2700000" algn="tl">
                    <a:srgbClr val="000000"/>
                  </a:outerShdw>
                </a:effectLst>
                <a:cs typeface="B Traffic" pitchFamily="2" charset="-78"/>
              </a:rPr>
              <a:t>نتیجه تحقیقات هاثورن </a:t>
            </a:r>
            <a:r>
              <a:rPr lang="en-US" sz="2400" b="1">
                <a:effectLst>
                  <a:outerShdw blurRad="38100" dist="38100" dir="2700000" algn="tl">
                    <a:srgbClr val="000000"/>
                  </a:outerShdw>
                </a:effectLst>
                <a:cs typeface="B Traffic" pitchFamily="2" charset="-78"/>
              </a:rPr>
              <a:t>(Hawthorne)</a:t>
            </a:r>
            <a:r>
              <a:rPr lang="fa-IR" sz="3200" b="1">
                <a:effectLst>
                  <a:outerShdw blurRad="38100" dist="38100" dir="2700000" algn="tl">
                    <a:srgbClr val="000000"/>
                  </a:outerShdw>
                </a:effectLst>
                <a:cs typeface="B Traffic" pitchFamily="2" charset="-78"/>
              </a:rPr>
              <a:t> نشان داد که علت به وجود آمدن تعارض نبودن ارتباطات مناسب و اعتماد بین افراد بود.</a:t>
            </a:r>
            <a:endParaRPr lang="en-US" sz="3200" b="1">
              <a:effectLst>
                <a:outerShdw blurRad="38100" dist="38100" dir="2700000" algn="tl">
                  <a:srgbClr val="000000"/>
                </a:outerShdw>
              </a:effectLst>
              <a:cs typeface="B Traffic"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13315"/>
                                        </p:tgtEl>
                                        <p:attrNameLst>
                                          <p:attrName>style.visibility</p:attrName>
                                        </p:attrNameLst>
                                      </p:cBhvr>
                                      <p:to>
                                        <p:strVal val="visible"/>
                                      </p:to>
                                    </p:set>
                                    <p:anim to="" calcmode="lin" valueType="num">
                                      <p:cBhvr>
                                        <p:cTn id="7" dur="1" fill="hold"/>
                                        <p:tgtEl>
                                          <p:spTgt spid="13315"/>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76C76AC6-F241-496E-B026-2991FB54F8C9}" type="slidenum">
              <a:rPr lang="en-US"/>
              <a:pPr>
                <a:defRPr/>
              </a:pPr>
              <a:t>11</a:t>
            </a:fld>
            <a:endParaRPr lang="en-US"/>
          </a:p>
        </p:txBody>
      </p:sp>
      <p:sp>
        <p:nvSpPr>
          <p:cNvPr id="14338" name="Rectangle 2"/>
          <p:cNvSpPr>
            <a:spLocks noGrp="1" noChangeArrowheads="1"/>
          </p:cNvSpPr>
          <p:nvPr>
            <p:ph type="title"/>
          </p:nvPr>
        </p:nvSpPr>
        <p:spPr>
          <a:xfrm>
            <a:off x="457200" y="304800"/>
            <a:ext cx="8153400" cy="1431925"/>
          </a:xfrm>
        </p:spPr>
        <p:txBody>
          <a:bodyPr/>
          <a:lstStyle/>
          <a:p>
            <a:pPr marL="838200" indent="-838200" algn="ctr" rtl="1" eaLnBrk="1" hangingPunct="1">
              <a:defRPr/>
            </a:pPr>
            <a:r>
              <a:rPr lang="fa-IR" sz="3600" b="0" dirty="0" smtClean="0">
                <a:solidFill>
                  <a:srgbClr val="FFFF00"/>
                </a:solidFill>
                <a:latin typeface="IranNastaliq" pitchFamily="18" charset="0"/>
              </a:rPr>
              <a:t>1.</a:t>
            </a:r>
            <a:r>
              <a:rPr lang="fa-IR" sz="6000" b="0" dirty="0" smtClean="0">
                <a:solidFill>
                  <a:srgbClr val="FFFF00"/>
                </a:solidFill>
                <a:latin typeface="IranNastaliq" pitchFamily="18" charset="0"/>
              </a:rPr>
              <a:t> </a:t>
            </a:r>
            <a:r>
              <a:rPr lang="fa-IR" sz="4800" dirty="0" smtClean="0">
                <a:solidFill>
                  <a:srgbClr val="FFFF00"/>
                </a:solidFill>
                <a:latin typeface="IranNastaliq" pitchFamily="18" charset="0"/>
              </a:rPr>
              <a:t>دیدگاه سنتی  </a:t>
            </a:r>
            <a:r>
              <a:rPr lang="en-US" sz="2400" b="0" dirty="0" smtClean="0">
                <a:solidFill>
                  <a:srgbClr val="FFFF00"/>
                </a:solidFill>
                <a:latin typeface="IranNastaliq" pitchFamily="18" charset="0"/>
              </a:rPr>
              <a:t>Traditional View</a:t>
            </a:r>
            <a:endParaRPr lang="en-US" sz="3600" b="0" dirty="0" smtClean="0">
              <a:solidFill>
                <a:srgbClr val="FFFF00"/>
              </a:solidFill>
              <a:latin typeface="IranNastaliq" pitchFamily="18" charset="0"/>
            </a:endParaRPr>
          </a:p>
        </p:txBody>
      </p:sp>
      <p:sp>
        <p:nvSpPr>
          <p:cNvPr id="14339" name="Rectangle 3"/>
          <p:cNvSpPr>
            <a:spLocks noChangeArrowheads="1"/>
          </p:cNvSpPr>
          <p:nvPr/>
        </p:nvSpPr>
        <p:spPr bwMode="auto">
          <a:xfrm>
            <a:off x="1143000" y="2209800"/>
            <a:ext cx="7543800" cy="4114800"/>
          </a:xfrm>
          <a:prstGeom prst="rect">
            <a:avLst/>
          </a:prstGeom>
          <a:noFill/>
          <a:ln w="9525">
            <a:noFill/>
            <a:miter lim="800000"/>
            <a:headEnd/>
            <a:tailEnd/>
          </a:ln>
          <a:effectLst/>
        </p:spPr>
        <p:txBody>
          <a:bodyPr/>
          <a:lstStyle/>
          <a:p>
            <a:pPr marL="609600" indent="-609600">
              <a:lnSpc>
                <a:spcPct val="130000"/>
              </a:lnSpc>
              <a:spcBef>
                <a:spcPct val="50000"/>
              </a:spcBef>
              <a:buClr>
                <a:schemeClr val="hlink"/>
              </a:buClr>
              <a:buSzPct val="70000"/>
              <a:buFont typeface="Wingdings" pitchFamily="2" charset="2"/>
              <a:buAutoNum type="arabicPeriod" startAt="5"/>
              <a:defRPr/>
            </a:pPr>
            <a:r>
              <a:rPr lang="fa-IR" sz="3200" b="1">
                <a:effectLst>
                  <a:outerShdw blurRad="38100" dist="38100" dir="2700000" algn="tl">
                    <a:srgbClr val="000000"/>
                  </a:outerShdw>
                </a:effectLst>
                <a:cs typeface="B Traffic" pitchFamily="2" charset="-78"/>
              </a:rPr>
              <a:t>این دیدگاه که تعارض بد است باید به رفتار افراد توجه کرد و مانع هر نوع تعارضی شد. </a:t>
            </a:r>
          </a:p>
          <a:p>
            <a:pPr marL="609600" indent="-609600">
              <a:lnSpc>
                <a:spcPct val="130000"/>
              </a:lnSpc>
              <a:spcBef>
                <a:spcPct val="50000"/>
              </a:spcBef>
              <a:buClr>
                <a:schemeClr val="hlink"/>
              </a:buClr>
              <a:buSzPct val="70000"/>
              <a:buFont typeface="Wingdings" pitchFamily="2" charset="2"/>
              <a:buAutoNum type="arabicPeriod" startAt="5"/>
              <a:defRPr/>
            </a:pPr>
            <a:r>
              <a:rPr lang="fa-IR" sz="3200" b="1">
                <a:effectLst>
                  <a:outerShdw blurRad="38100" dist="38100" dir="2700000" algn="tl">
                    <a:srgbClr val="000000"/>
                  </a:outerShdw>
                </a:effectLst>
                <a:cs typeface="B Traffic" pitchFamily="2" charset="-78"/>
              </a:rPr>
              <a:t>مردم اصولا عادت کرده اند که از دیدگاه سنتی به تعارض بنگرند.</a:t>
            </a:r>
            <a:endParaRPr lang="en-US" sz="3200" b="1">
              <a:effectLst>
                <a:outerShdw blurRad="38100" dist="38100" dir="2700000" algn="tl">
                  <a:srgbClr val="000000"/>
                </a:outerShdw>
              </a:effectLst>
              <a:cs typeface="B Traffic"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14339"/>
                                        </p:tgtEl>
                                        <p:attrNameLst>
                                          <p:attrName>style.visibility</p:attrName>
                                        </p:attrNameLst>
                                      </p:cBhvr>
                                      <p:to>
                                        <p:strVal val="visible"/>
                                      </p:to>
                                    </p:set>
                                    <p:anim to="" calcmode="lin" valueType="num">
                                      <p:cBhvr>
                                        <p:cTn id="7" dur="1" fill="hold"/>
                                        <p:tgtEl>
                                          <p:spTgt spid="14339"/>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83937467-D2E5-49E9-A22D-FDEB11EB4895}" type="slidenum">
              <a:rPr lang="en-US"/>
              <a:pPr>
                <a:defRPr/>
              </a:pPr>
              <a:t>12</a:t>
            </a:fld>
            <a:endParaRPr lang="en-US"/>
          </a:p>
        </p:txBody>
      </p:sp>
      <p:sp>
        <p:nvSpPr>
          <p:cNvPr id="15362" name="Rectangle 2"/>
          <p:cNvSpPr>
            <a:spLocks noGrp="1" noChangeArrowheads="1"/>
          </p:cNvSpPr>
          <p:nvPr>
            <p:ph type="title"/>
          </p:nvPr>
        </p:nvSpPr>
        <p:spPr>
          <a:xfrm>
            <a:off x="457200" y="304800"/>
            <a:ext cx="8153400" cy="1431925"/>
          </a:xfrm>
        </p:spPr>
        <p:txBody>
          <a:bodyPr/>
          <a:lstStyle/>
          <a:p>
            <a:pPr marL="838200" indent="-838200" algn="ctr" rtl="1" eaLnBrk="1" hangingPunct="1">
              <a:defRPr/>
            </a:pPr>
            <a:r>
              <a:rPr lang="fa-IR" sz="3600" b="0" dirty="0" smtClean="0">
                <a:solidFill>
                  <a:srgbClr val="FFFF00"/>
                </a:solidFill>
                <a:latin typeface="IranNastaliq" pitchFamily="18" charset="0"/>
              </a:rPr>
              <a:t>2.</a:t>
            </a:r>
            <a:r>
              <a:rPr lang="fa-IR" sz="6000" b="0" dirty="0" smtClean="0">
                <a:solidFill>
                  <a:srgbClr val="FFFF00"/>
                </a:solidFill>
                <a:latin typeface="IranNastaliq" pitchFamily="18" charset="0"/>
              </a:rPr>
              <a:t> </a:t>
            </a:r>
            <a:r>
              <a:rPr lang="fa-IR" sz="3600" dirty="0" smtClean="0">
                <a:solidFill>
                  <a:srgbClr val="FFFF00"/>
                </a:solidFill>
                <a:latin typeface="IranNastaliq" pitchFamily="18" charset="0"/>
              </a:rPr>
              <a:t>دیدگاه روابط انسانی  </a:t>
            </a:r>
            <a:r>
              <a:rPr lang="en-US" sz="2400" b="0" dirty="0" smtClean="0">
                <a:solidFill>
                  <a:srgbClr val="FFFF00"/>
                </a:solidFill>
                <a:latin typeface="IranNastaliq" pitchFamily="18" charset="0"/>
              </a:rPr>
              <a:t>Human Relations View</a:t>
            </a:r>
          </a:p>
        </p:txBody>
      </p:sp>
      <p:sp>
        <p:nvSpPr>
          <p:cNvPr id="15363" name="Rectangle 3"/>
          <p:cNvSpPr>
            <a:spLocks noChangeArrowheads="1"/>
          </p:cNvSpPr>
          <p:nvPr/>
        </p:nvSpPr>
        <p:spPr bwMode="auto">
          <a:xfrm>
            <a:off x="609600" y="2209800"/>
            <a:ext cx="8077200" cy="4114800"/>
          </a:xfrm>
          <a:prstGeom prst="rect">
            <a:avLst/>
          </a:prstGeom>
          <a:noFill/>
          <a:ln w="9525">
            <a:noFill/>
            <a:miter lim="800000"/>
            <a:headEnd/>
            <a:tailEnd/>
          </a:ln>
          <a:effectLst/>
        </p:spPr>
        <p:txBody>
          <a:bodyPr/>
          <a:lstStyle/>
          <a:p>
            <a:pPr marL="609600" indent="-609600">
              <a:lnSpc>
                <a:spcPct val="130000"/>
              </a:lnSpc>
              <a:spcBef>
                <a:spcPct val="50000"/>
              </a:spcBef>
              <a:buClr>
                <a:schemeClr val="hlink"/>
              </a:buClr>
              <a:buSzPct val="70000"/>
              <a:buFont typeface="Wingdings" pitchFamily="2" charset="2"/>
              <a:buAutoNum type="arabicPeriod"/>
              <a:defRPr/>
            </a:pPr>
            <a:r>
              <a:rPr lang="fa-IR" sz="3200" b="1">
                <a:effectLst>
                  <a:outerShdw blurRad="38100" dist="38100" dir="2700000" algn="tl">
                    <a:srgbClr val="000000"/>
                  </a:outerShdw>
                </a:effectLst>
                <a:cs typeface="B Traffic" pitchFamily="2" charset="-78"/>
              </a:rPr>
              <a:t>افرادی که از این دیدگاه به تعارض می نگرند، تعارض را در گروهها و سازمانها یک امر طبیعی می دانند. </a:t>
            </a:r>
          </a:p>
          <a:p>
            <a:pPr marL="609600" indent="-609600">
              <a:lnSpc>
                <a:spcPct val="130000"/>
              </a:lnSpc>
              <a:spcBef>
                <a:spcPct val="50000"/>
              </a:spcBef>
              <a:buClr>
                <a:schemeClr val="hlink"/>
              </a:buClr>
              <a:buSzPct val="70000"/>
              <a:buFont typeface="Wingdings" pitchFamily="2" charset="2"/>
              <a:buAutoNum type="arabicPeriod"/>
              <a:defRPr/>
            </a:pPr>
            <a:r>
              <a:rPr lang="fa-IR" sz="3200" b="1">
                <a:effectLst>
                  <a:outerShdw blurRad="38100" dist="38100" dir="2700000" algn="tl">
                    <a:srgbClr val="000000"/>
                  </a:outerShdw>
                </a:effectLst>
                <a:cs typeface="B Traffic" pitchFamily="2" charset="-78"/>
              </a:rPr>
              <a:t>پدیده تعارض منشاء طبیعی دارد و غیر قابل اجتناب است. </a:t>
            </a:r>
            <a:endParaRPr lang="en-US" sz="3200" b="1">
              <a:effectLst>
                <a:outerShdw blurRad="38100" dist="38100" dir="2700000" algn="tl">
                  <a:srgbClr val="000000"/>
                </a:outerShdw>
              </a:effectLst>
              <a:cs typeface="B Traffic"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15362"/>
                                        </p:tgtEl>
                                        <p:attrNameLst>
                                          <p:attrName>style.visibility</p:attrName>
                                        </p:attrNameLst>
                                      </p:cBhvr>
                                      <p:to>
                                        <p:strVal val="visible"/>
                                      </p:to>
                                    </p:set>
                                    <p:anim to="" calcmode="lin" valueType="num">
                                      <p:cBhvr>
                                        <p:cTn id="7" dur="1" fill="hold"/>
                                        <p:tgtEl>
                                          <p:spTgt spid="15362"/>
                                        </p:tgtEl>
                                        <p:attrNameLst>
                                          <p:attrName/>
                                        </p:attrNameLst>
                                      </p:cBhvr>
                                    </p:anim>
                                  </p:childTnLst>
                                </p:cTn>
                              </p:par>
                            </p:childTnLst>
                          </p:cTn>
                        </p:par>
                        <p:par>
                          <p:cTn id="8" fill="hold">
                            <p:stCondLst>
                              <p:cond delay="0"/>
                            </p:stCondLst>
                            <p:childTnLst>
                              <p:par>
                                <p:cTn id="9" presetID="24" presetClass="entr" presetSubtype="0" fill="hold" grpId="0" nodeType="afterEffect">
                                  <p:stCondLst>
                                    <p:cond delay="0"/>
                                  </p:stCondLst>
                                  <p:childTnLst>
                                    <p:set>
                                      <p:cBhvr>
                                        <p:cTn id="10" dur="1" fill="hold">
                                          <p:stCondLst>
                                            <p:cond delay="0"/>
                                          </p:stCondLst>
                                        </p:cTn>
                                        <p:tgtEl>
                                          <p:spTgt spid="15363"/>
                                        </p:tgtEl>
                                        <p:attrNameLst>
                                          <p:attrName>style.visibility</p:attrName>
                                        </p:attrNameLst>
                                      </p:cBhvr>
                                      <p:to>
                                        <p:strVal val="visible"/>
                                      </p:to>
                                    </p:set>
                                    <p:anim to="" calcmode="lin" valueType="num">
                                      <p:cBhvr>
                                        <p:cTn id="11" dur="1" fill="hold"/>
                                        <p:tgtEl>
                                          <p:spTgt spid="15363"/>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P spid="1536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F16F0E41-8111-4870-8602-514965A5C369}" type="slidenum">
              <a:rPr lang="en-US"/>
              <a:pPr>
                <a:defRPr/>
              </a:pPr>
              <a:t>13</a:t>
            </a:fld>
            <a:endParaRPr lang="en-US"/>
          </a:p>
        </p:txBody>
      </p:sp>
      <p:sp>
        <p:nvSpPr>
          <p:cNvPr id="16386" name="Rectangle 2"/>
          <p:cNvSpPr>
            <a:spLocks noGrp="1" noChangeArrowheads="1"/>
          </p:cNvSpPr>
          <p:nvPr>
            <p:ph type="title"/>
          </p:nvPr>
        </p:nvSpPr>
        <p:spPr>
          <a:xfrm>
            <a:off x="457200" y="304800"/>
            <a:ext cx="8153400" cy="1431925"/>
          </a:xfrm>
        </p:spPr>
        <p:txBody>
          <a:bodyPr/>
          <a:lstStyle/>
          <a:p>
            <a:pPr marL="838200" indent="-838200" algn="ctr" rtl="1" eaLnBrk="1" hangingPunct="1">
              <a:defRPr/>
            </a:pPr>
            <a:r>
              <a:rPr lang="fa-IR" sz="3600" b="0" dirty="0" smtClean="0">
                <a:solidFill>
                  <a:srgbClr val="FFFF00"/>
                </a:solidFill>
                <a:latin typeface="IranNastaliq" pitchFamily="18" charset="0"/>
              </a:rPr>
              <a:t>2.</a:t>
            </a:r>
            <a:r>
              <a:rPr lang="fa-IR" sz="6000" b="0" dirty="0" smtClean="0">
                <a:solidFill>
                  <a:srgbClr val="FFFF00"/>
                </a:solidFill>
                <a:latin typeface="IranNastaliq" pitchFamily="18" charset="0"/>
              </a:rPr>
              <a:t> </a:t>
            </a:r>
            <a:r>
              <a:rPr lang="fa-IR" sz="3600" dirty="0" smtClean="0">
                <a:solidFill>
                  <a:srgbClr val="FFFF00"/>
                </a:solidFill>
                <a:latin typeface="IranNastaliq" pitchFamily="18" charset="0"/>
              </a:rPr>
              <a:t>دیدگاه روابط انسانی  </a:t>
            </a:r>
            <a:r>
              <a:rPr lang="en-US" sz="2400" b="0" dirty="0" smtClean="0">
                <a:solidFill>
                  <a:srgbClr val="FFFF00"/>
                </a:solidFill>
                <a:latin typeface="IranNastaliq" pitchFamily="18" charset="0"/>
              </a:rPr>
              <a:t>Human Relations View</a:t>
            </a:r>
          </a:p>
        </p:txBody>
      </p:sp>
      <p:sp>
        <p:nvSpPr>
          <p:cNvPr id="16387" name="Rectangle 3"/>
          <p:cNvSpPr>
            <a:spLocks noChangeArrowheads="1"/>
          </p:cNvSpPr>
          <p:nvPr/>
        </p:nvSpPr>
        <p:spPr bwMode="auto">
          <a:xfrm>
            <a:off x="228600" y="2209800"/>
            <a:ext cx="8686800" cy="4114800"/>
          </a:xfrm>
          <a:prstGeom prst="rect">
            <a:avLst/>
          </a:prstGeom>
          <a:noFill/>
          <a:ln w="9525">
            <a:noFill/>
            <a:miter lim="800000"/>
            <a:headEnd/>
            <a:tailEnd/>
          </a:ln>
          <a:effectLst/>
        </p:spPr>
        <p:txBody>
          <a:bodyPr/>
          <a:lstStyle/>
          <a:p>
            <a:pPr marL="609600" indent="-609600">
              <a:lnSpc>
                <a:spcPct val="130000"/>
              </a:lnSpc>
              <a:spcBef>
                <a:spcPct val="50000"/>
              </a:spcBef>
              <a:buClr>
                <a:schemeClr val="hlink"/>
              </a:buClr>
              <a:buSzPct val="70000"/>
              <a:buFont typeface="Wingdings" pitchFamily="2" charset="2"/>
              <a:buAutoNum type="arabicPeriod" startAt="3"/>
              <a:defRPr/>
            </a:pPr>
            <a:r>
              <a:rPr lang="fa-IR" sz="3200" b="1">
                <a:effectLst>
                  <a:outerShdw blurRad="38100" dist="38100" dir="2700000" algn="tl">
                    <a:srgbClr val="000000"/>
                  </a:outerShdw>
                </a:effectLst>
                <a:cs typeface="B Traffic" pitchFamily="2" charset="-78"/>
              </a:rPr>
              <a:t>طرفداران این مکتب موجودیت آن را پذیرفته اند. </a:t>
            </a:r>
          </a:p>
          <a:p>
            <a:pPr marL="609600" indent="-609600">
              <a:lnSpc>
                <a:spcPct val="130000"/>
              </a:lnSpc>
              <a:spcBef>
                <a:spcPct val="50000"/>
              </a:spcBef>
              <a:buClr>
                <a:schemeClr val="hlink"/>
              </a:buClr>
              <a:buSzPct val="70000"/>
              <a:buFont typeface="Wingdings" pitchFamily="2" charset="2"/>
              <a:buAutoNum type="arabicPeriod" startAt="3"/>
              <a:defRPr/>
            </a:pPr>
            <a:r>
              <a:rPr lang="fa-IR" sz="3200" b="1">
                <a:effectLst>
                  <a:outerShdw blurRad="38100" dist="38100" dir="2700000" algn="tl">
                    <a:srgbClr val="000000"/>
                  </a:outerShdw>
                </a:effectLst>
                <a:cs typeface="B Traffic" pitchFamily="2" charset="-78"/>
              </a:rPr>
              <a:t>به نظر آنان از بین بردن تعارض غیر ممکن است. </a:t>
            </a:r>
          </a:p>
          <a:p>
            <a:pPr marL="609600" indent="-609600">
              <a:lnSpc>
                <a:spcPct val="130000"/>
              </a:lnSpc>
              <a:spcBef>
                <a:spcPct val="50000"/>
              </a:spcBef>
              <a:buClr>
                <a:schemeClr val="hlink"/>
              </a:buClr>
              <a:buSzPct val="70000"/>
              <a:buFont typeface="Wingdings" pitchFamily="2" charset="2"/>
              <a:buAutoNum type="arabicPeriod" startAt="3"/>
              <a:defRPr/>
            </a:pPr>
            <a:r>
              <a:rPr lang="fa-IR" sz="3200" b="1">
                <a:effectLst>
                  <a:outerShdw blurRad="38100" dist="38100" dir="2700000" algn="tl">
                    <a:srgbClr val="000000"/>
                  </a:outerShdw>
                </a:effectLst>
                <a:cs typeface="B Traffic" pitchFamily="2" charset="-78"/>
              </a:rPr>
              <a:t>تعارض اصولاً به نفع گروه است و عملکرد آن را بهبود می بخشد. سالهای 1940 تا نیمه دوم 1970 این نظریه رواج داشت. </a:t>
            </a:r>
            <a:endParaRPr lang="en-US" sz="3200" b="1">
              <a:effectLst>
                <a:outerShdw blurRad="38100" dist="38100" dir="2700000" algn="tl">
                  <a:srgbClr val="000000"/>
                </a:outerShdw>
              </a:effectLst>
              <a:cs typeface="B Traffic"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16387"/>
                                        </p:tgtEl>
                                        <p:attrNameLst>
                                          <p:attrName>style.visibility</p:attrName>
                                        </p:attrNameLst>
                                      </p:cBhvr>
                                      <p:to>
                                        <p:strVal val="visible"/>
                                      </p:to>
                                    </p:set>
                                    <p:anim to="" calcmode="lin" valueType="num">
                                      <p:cBhvr>
                                        <p:cTn id="7" dur="1" fill="hold"/>
                                        <p:tgtEl>
                                          <p:spTgt spid="16387"/>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002E946D-B9A7-4739-8379-47ABF3E13ABB}" type="slidenum">
              <a:rPr lang="en-US"/>
              <a:pPr>
                <a:defRPr/>
              </a:pPr>
              <a:t>14</a:t>
            </a:fld>
            <a:endParaRPr lang="en-US"/>
          </a:p>
        </p:txBody>
      </p:sp>
      <p:sp>
        <p:nvSpPr>
          <p:cNvPr id="17410" name="Rectangle 2"/>
          <p:cNvSpPr>
            <a:spLocks noGrp="1" noChangeArrowheads="1"/>
          </p:cNvSpPr>
          <p:nvPr>
            <p:ph type="title"/>
          </p:nvPr>
        </p:nvSpPr>
        <p:spPr>
          <a:xfrm>
            <a:off x="457200" y="304800"/>
            <a:ext cx="8153400" cy="1431925"/>
          </a:xfrm>
        </p:spPr>
        <p:txBody>
          <a:bodyPr/>
          <a:lstStyle/>
          <a:p>
            <a:pPr marL="838200" indent="-838200" algn="ctr" rtl="1" eaLnBrk="1" hangingPunct="1">
              <a:defRPr/>
            </a:pPr>
            <a:r>
              <a:rPr lang="fa-IR" sz="3600" b="0" dirty="0" smtClean="0">
                <a:solidFill>
                  <a:srgbClr val="FFFF00"/>
                </a:solidFill>
                <a:latin typeface="IranNastaliq" pitchFamily="18" charset="0"/>
              </a:rPr>
              <a:t>3.</a:t>
            </a:r>
            <a:r>
              <a:rPr lang="fa-IR" sz="6000" b="0" dirty="0" smtClean="0">
                <a:solidFill>
                  <a:srgbClr val="FFFF00"/>
                </a:solidFill>
                <a:latin typeface="IranNastaliq" pitchFamily="18" charset="0"/>
              </a:rPr>
              <a:t> </a:t>
            </a:r>
            <a:r>
              <a:rPr lang="fa-IR" sz="5400" dirty="0" smtClean="0">
                <a:solidFill>
                  <a:srgbClr val="FFFF00"/>
                </a:solidFill>
                <a:latin typeface="IranNastaliq" pitchFamily="18" charset="0"/>
              </a:rPr>
              <a:t>مکتب تعامل  </a:t>
            </a:r>
            <a:r>
              <a:rPr lang="en-US" sz="2400" b="0" dirty="0" smtClean="0">
                <a:solidFill>
                  <a:srgbClr val="FFFF00"/>
                </a:solidFill>
                <a:latin typeface="IranNastaliq" pitchFamily="18" charset="0"/>
              </a:rPr>
              <a:t>Interaction’s View</a:t>
            </a:r>
          </a:p>
        </p:txBody>
      </p:sp>
      <p:sp>
        <p:nvSpPr>
          <p:cNvPr id="17411" name="Rectangle 3"/>
          <p:cNvSpPr>
            <a:spLocks noChangeArrowheads="1"/>
          </p:cNvSpPr>
          <p:nvPr/>
        </p:nvSpPr>
        <p:spPr bwMode="auto">
          <a:xfrm>
            <a:off x="838200" y="2209800"/>
            <a:ext cx="8077200" cy="4114800"/>
          </a:xfrm>
          <a:prstGeom prst="rect">
            <a:avLst/>
          </a:prstGeom>
          <a:noFill/>
          <a:ln w="9525">
            <a:noFill/>
            <a:miter lim="800000"/>
            <a:headEnd/>
            <a:tailEnd/>
          </a:ln>
          <a:effectLst/>
        </p:spPr>
        <p:txBody>
          <a:bodyPr/>
          <a:lstStyle/>
          <a:p>
            <a:pPr marL="609600" indent="-609600">
              <a:lnSpc>
                <a:spcPct val="130000"/>
              </a:lnSpc>
              <a:spcBef>
                <a:spcPct val="50000"/>
              </a:spcBef>
              <a:buClr>
                <a:srgbClr val="66FF33"/>
              </a:buClr>
              <a:buSzPct val="70000"/>
              <a:buFont typeface="Wingdings" pitchFamily="2" charset="2"/>
              <a:buAutoNum type="arabicPeriod"/>
              <a:defRPr/>
            </a:pPr>
            <a:r>
              <a:rPr lang="fa-IR" sz="3200" b="1">
                <a:effectLst>
                  <a:outerShdw blurRad="38100" dist="38100" dir="2700000" algn="tl">
                    <a:srgbClr val="000000"/>
                  </a:outerShdw>
                </a:effectLst>
                <a:cs typeface="B Traffic" pitchFamily="2" charset="-78"/>
              </a:rPr>
              <a:t>در مکتب تعامل بدین سبب پدیده تعارض مورد تایید قرار می گیرد که یک گروه هماهنگ آرام و بی دغدغه مستعد این است که به فطرت انسانی خویش برگردد. یعنی احساس خود را از دست بدهد. </a:t>
            </a:r>
          </a:p>
          <a:p>
            <a:pPr marL="609600" indent="-609600">
              <a:lnSpc>
                <a:spcPct val="130000"/>
              </a:lnSpc>
              <a:spcBef>
                <a:spcPct val="50000"/>
              </a:spcBef>
              <a:buClr>
                <a:srgbClr val="66FF33"/>
              </a:buClr>
              <a:buSzPct val="70000"/>
              <a:buFont typeface="Wingdings" pitchFamily="2" charset="2"/>
              <a:buAutoNum type="arabicPeriod"/>
              <a:defRPr/>
            </a:pPr>
            <a:r>
              <a:rPr lang="fa-IR" sz="3200" b="1">
                <a:effectLst>
                  <a:outerShdw blurRad="38100" dist="38100" dir="2700000" algn="tl">
                    <a:srgbClr val="000000"/>
                  </a:outerShdw>
                </a:effectLst>
                <a:cs typeface="B Traffic" pitchFamily="2" charset="-78"/>
              </a:rPr>
              <a:t>تنبلی و سست پیشه کند.</a:t>
            </a:r>
            <a:endParaRPr lang="en-US" sz="3200" b="1">
              <a:effectLst>
                <a:outerShdw blurRad="38100" dist="38100" dir="2700000" algn="tl">
                  <a:srgbClr val="000000"/>
                </a:outerShdw>
              </a:effectLst>
              <a:cs typeface="B Traffic"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17410"/>
                                        </p:tgtEl>
                                        <p:attrNameLst>
                                          <p:attrName>style.visibility</p:attrName>
                                        </p:attrNameLst>
                                      </p:cBhvr>
                                      <p:to>
                                        <p:strVal val="visible"/>
                                      </p:to>
                                    </p:set>
                                    <p:anim to="" calcmode="lin" valueType="num">
                                      <p:cBhvr>
                                        <p:cTn id="7" dur="1" fill="hold"/>
                                        <p:tgtEl>
                                          <p:spTgt spid="17410"/>
                                        </p:tgtEl>
                                        <p:attrNameLst>
                                          <p:attrName/>
                                        </p:attrNameLst>
                                      </p:cBhvr>
                                    </p:anim>
                                  </p:childTnLst>
                                </p:cTn>
                              </p:par>
                            </p:childTnLst>
                          </p:cTn>
                        </p:par>
                        <p:par>
                          <p:cTn id="8" fill="hold">
                            <p:stCondLst>
                              <p:cond delay="0"/>
                            </p:stCondLst>
                            <p:childTnLst>
                              <p:par>
                                <p:cTn id="9" presetID="24" presetClass="entr" presetSubtype="0" fill="hold" grpId="0" nodeType="afterEffect">
                                  <p:stCondLst>
                                    <p:cond delay="0"/>
                                  </p:stCondLst>
                                  <p:childTnLst>
                                    <p:set>
                                      <p:cBhvr>
                                        <p:cTn id="10" dur="1" fill="hold">
                                          <p:stCondLst>
                                            <p:cond delay="0"/>
                                          </p:stCondLst>
                                        </p:cTn>
                                        <p:tgtEl>
                                          <p:spTgt spid="17411"/>
                                        </p:tgtEl>
                                        <p:attrNameLst>
                                          <p:attrName>style.visibility</p:attrName>
                                        </p:attrNameLst>
                                      </p:cBhvr>
                                      <p:to>
                                        <p:strVal val="visible"/>
                                      </p:to>
                                    </p:set>
                                    <p:anim to="" calcmode="lin" valueType="num">
                                      <p:cBhvr>
                                        <p:cTn id="11" dur="1" fill="hold"/>
                                        <p:tgtEl>
                                          <p:spTgt spid="17411"/>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p:bldP spid="1741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57DE8C95-859D-4983-8BB9-DA20C81BB5C2}" type="slidenum">
              <a:rPr lang="en-US"/>
              <a:pPr>
                <a:defRPr/>
              </a:pPr>
              <a:t>15</a:t>
            </a:fld>
            <a:endParaRPr lang="en-US"/>
          </a:p>
        </p:txBody>
      </p:sp>
      <p:sp>
        <p:nvSpPr>
          <p:cNvPr id="18434" name="Rectangle 2"/>
          <p:cNvSpPr>
            <a:spLocks noGrp="1" noChangeArrowheads="1"/>
          </p:cNvSpPr>
          <p:nvPr>
            <p:ph type="title"/>
          </p:nvPr>
        </p:nvSpPr>
        <p:spPr>
          <a:xfrm>
            <a:off x="457200" y="304800"/>
            <a:ext cx="8153400" cy="1431925"/>
          </a:xfrm>
        </p:spPr>
        <p:txBody>
          <a:bodyPr/>
          <a:lstStyle/>
          <a:p>
            <a:pPr marL="838200" indent="-838200" algn="ctr" rtl="1" eaLnBrk="1" hangingPunct="1">
              <a:defRPr/>
            </a:pPr>
            <a:r>
              <a:rPr lang="fa-IR" sz="3600" b="0" dirty="0" smtClean="0">
                <a:solidFill>
                  <a:srgbClr val="FFFF00"/>
                </a:solidFill>
                <a:latin typeface="IranNastaliq" pitchFamily="18" charset="0"/>
              </a:rPr>
              <a:t>3.</a:t>
            </a:r>
            <a:r>
              <a:rPr lang="fa-IR" sz="6000" b="0" dirty="0" smtClean="0">
                <a:solidFill>
                  <a:srgbClr val="FFFF00"/>
                </a:solidFill>
                <a:latin typeface="IranNastaliq" pitchFamily="18" charset="0"/>
              </a:rPr>
              <a:t> </a:t>
            </a:r>
            <a:r>
              <a:rPr lang="fa-IR" sz="4800" b="0" dirty="0" smtClean="0">
                <a:solidFill>
                  <a:srgbClr val="FFFF00"/>
                </a:solidFill>
                <a:latin typeface="IranNastaliq" pitchFamily="18" charset="0"/>
              </a:rPr>
              <a:t>مکتب تعامل  </a:t>
            </a:r>
            <a:r>
              <a:rPr lang="en-US" sz="2400" b="0" dirty="0" smtClean="0">
                <a:solidFill>
                  <a:srgbClr val="FFFF00"/>
                </a:solidFill>
                <a:latin typeface="IranNastaliq" pitchFamily="18" charset="0"/>
              </a:rPr>
              <a:t>Interaction’s View</a:t>
            </a:r>
          </a:p>
        </p:txBody>
      </p:sp>
      <p:sp>
        <p:nvSpPr>
          <p:cNvPr id="18435" name="Rectangle 3"/>
          <p:cNvSpPr>
            <a:spLocks noChangeArrowheads="1"/>
          </p:cNvSpPr>
          <p:nvPr/>
        </p:nvSpPr>
        <p:spPr bwMode="auto">
          <a:xfrm>
            <a:off x="838200" y="2209800"/>
            <a:ext cx="8077200" cy="4114800"/>
          </a:xfrm>
          <a:prstGeom prst="rect">
            <a:avLst/>
          </a:prstGeom>
          <a:noFill/>
          <a:ln w="9525">
            <a:noFill/>
            <a:miter lim="800000"/>
            <a:headEnd/>
            <a:tailEnd/>
          </a:ln>
          <a:effectLst/>
        </p:spPr>
        <p:txBody>
          <a:bodyPr/>
          <a:lstStyle/>
          <a:p>
            <a:pPr marL="609600" indent="-609600">
              <a:lnSpc>
                <a:spcPct val="130000"/>
              </a:lnSpc>
              <a:spcBef>
                <a:spcPct val="50000"/>
              </a:spcBef>
              <a:buClr>
                <a:srgbClr val="66FF33"/>
              </a:buClr>
              <a:buSzPct val="70000"/>
              <a:buFont typeface="Wingdings" pitchFamily="2" charset="2"/>
              <a:buAutoNum type="arabicPeriod" startAt="3"/>
              <a:defRPr/>
            </a:pPr>
            <a:r>
              <a:rPr lang="fa-IR" sz="3200" b="1">
                <a:effectLst>
                  <a:outerShdw blurRad="38100" dist="38100" dir="2700000" algn="tl">
                    <a:srgbClr val="000000"/>
                  </a:outerShdw>
                </a:effectLst>
                <a:cs typeface="B Traffic" pitchFamily="2" charset="-78"/>
              </a:rPr>
              <a:t>در برابر پدیده تغییر، تحول و نوآوری هیچ واکنشی از خود نشان ندهد. </a:t>
            </a:r>
          </a:p>
          <a:p>
            <a:pPr marL="609600" indent="-609600">
              <a:lnSpc>
                <a:spcPct val="130000"/>
              </a:lnSpc>
              <a:spcBef>
                <a:spcPct val="50000"/>
              </a:spcBef>
              <a:buClr>
                <a:srgbClr val="66FF33"/>
              </a:buClr>
              <a:buSzPct val="70000"/>
              <a:buFont typeface="Wingdings" pitchFamily="2" charset="2"/>
              <a:buAutoNum type="arabicPeriod" startAt="3"/>
              <a:defRPr/>
            </a:pPr>
            <a:r>
              <a:rPr lang="fa-IR" sz="3200" b="1">
                <a:effectLst>
                  <a:outerShdw blurRad="38100" dist="38100" dir="2700000" algn="tl">
                    <a:srgbClr val="000000"/>
                  </a:outerShdw>
                </a:effectLst>
                <a:cs typeface="B Traffic" pitchFamily="2" charset="-78"/>
              </a:rPr>
              <a:t>مدیران در این وضعیت سطح معینی از تعارض را در گروه ایجاد می کنند.</a:t>
            </a:r>
          </a:p>
          <a:p>
            <a:pPr marL="609600" indent="-609600">
              <a:lnSpc>
                <a:spcPct val="130000"/>
              </a:lnSpc>
              <a:spcBef>
                <a:spcPct val="50000"/>
              </a:spcBef>
              <a:buClr>
                <a:srgbClr val="66FF33"/>
              </a:buClr>
              <a:buSzPct val="70000"/>
              <a:buFont typeface="Wingdings" pitchFamily="2" charset="2"/>
              <a:buAutoNum type="arabicPeriod" startAt="3"/>
              <a:defRPr/>
            </a:pPr>
            <a:r>
              <a:rPr lang="fa-IR" sz="3200" b="1">
                <a:effectLst>
                  <a:outerShdw blurRad="38100" dist="38100" dir="2700000" algn="tl">
                    <a:srgbClr val="000000"/>
                  </a:outerShdw>
                </a:effectLst>
                <a:cs typeface="B Traffic" pitchFamily="2" charset="-78"/>
              </a:rPr>
              <a:t>گروه در این وضعیت زنده، با تحرک ، خلاق و منتقد نگه داشته می شود. </a:t>
            </a:r>
            <a:endParaRPr lang="en-US" sz="3200" b="1">
              <a:effectLst>
                <a:outerShdw blurRad="38100" dist="38100" dir="2700000" algn="tl">
                  <a:srgbClr val="000000"/>
                </a:outerShdw>
              </a:effectLst>
              <a:cs typeface="B Traffic"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18435"/>
                                        </p:tgtEl>
                                        <p:attrNameLst>
                                          <p:attrName>style.visibility</p:attrName>
                                        </p:attrNameLst>
                                      </p:cBhvr>
                                      <p:to>
                                        <p:strVal val="visible"/>
                                      </p:to>
                                    </p:set>
                                    <p:anim to="" calcmode="lin" valueType="num">
                                      <p:cBhvr>
                                        <p:cTn id="7" dur="1" fill="hold"/>
                                        <p:tgtEl>
                                          <p:spTgt spid="18435"/>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6291CC06-A5BE-4B96-BB1A-1D14FBA9180C}" type="slidenum">
              <a:rPr lang="en-US"/>
              <a:pPr>
                <a:defRPr/>
              </a:pPr>
              <a:t>16</a:t>
            </a:fld>
            <a:endParaRPr lang="en-US"/>
          </a:p>
        </p:txBody>
      </p:sp>
      <p:sp>
        <p:nvSpPr>
          <p:cNvPr id="19458" name="Rectangle 2"/>
          <p:cNvSpPr>
            <a:spLocks noGrp="1" noChangeArrowheads="1"/>
          </p:cNvSpPr>
          <p:nvPr>
            <p:ph type="title"/>
          </p:nvPr>
        </p:nvSpPr>
        <p:spPr>
          <a:xfrm>
            <a:off x="457200" y="304800"/>
            <a:ext cx="8153400" cy="1431925"/>
          </a:xfrm>
        </p:spPr>
        <p:txBody>
          <a:bodyPr/>
          <a:lstStyle/>
          <a:p>
            <a:pPr marL="838200" indent="-838200" algn="ctr" rtl="1" eaLnBrk="1" hangingPunct="1">
              <a:defRPr/>
            </a:pPr>
            <a:r>
              <a:rPr lang="fa-IR" sz="4800" dirty="0" smtClean="0">
                <a:solidFill>
                  <a:srgbClr val="FFFF00"/>
                </a:solidFill>
                <a:latin typeface="IranNastaliq" pitchFamily="18" charset="0"/>
              </a:rPr>
              <a:t>تعارض سازنده و مخرب</a:t>
            </a:r>
            <a:endParaRPr lang="en-US" sz="4800" dirty="0" smtClean="0">
              <a:solidFill>
                <a:srgbClr val="FFFF00"/>
              </a:solidFill>
              <a:latin typeface="IranNastaliq" pitchFamily="18" charset="0"/>
            </a:endParaRPr>
          </a:p>
        </p:txBody>
      </p:sp>
      <p:sp>
        <p:nvSpPr>
          <p:cNvPr id="19459" name="Rectangle 3"/>
          <p:cNvSpPr>
            <a:spLocks noChangeArrowheads="1"/>
          </p:cNvSpPr>
          <p:nvPr/>
        </p:nvSpPr>
        <p:spPr bwMode="auto">
          <a:xfrm>
            <a:off x="838200" y="2209800"/>
            <a:ext cx="8077200" cy="4114800"/>
          </a:xfrm>
          <a:prstGeom prst="rect">
            <a:avLst/>
          </a:prstGeom>
          <a:noFill/>
          <a:ln w="9525">
            <a:noFill/>
            <a:miter lim="800000"/>
            <a:headEnd/>
            <a:tailEnd/>
          </a:ln>
          <a:effectLst/>
        </p:spPr>
        <p:txBody>
          <a:bodyPr/>
          <a:lstStyle/>
          <a:p>
            <a:pPr marL="609600" indent="-609600">
              <a:lnSpc>
                <a:spcPct val="130000"/>
              </a:lnSpc>
              <a:spcBef>
                <a:spcPct val="50000"/>
              </a:spcBef>
              <a:buClr>
                <a:srgbClr val="66FF33"/>
              </a:buClr>
              <a:buSzPct val="70000"/>
              <a:buFont typeface="Wingdings" pitchFamily="2" charset="2"/>
              <a:buChar char="n"/>
              <a:defRPr/>
            </a:pPr>
            <a:r>
              <a:rPr lang="fa-IR" sz="3200" b="1">
                <a:effectLst>
                  <a:outerShdw blurRad="38100" dist="38100" dir="2700000" algn="tl">
                    <a:srgbClr val="000000"/>
                  </a:outerShdw>
                </a:effectLst>
                <a:cs typeface="B Traffic" pitchFamily="2" charset="-78"/>
              </a:rPr>
              <a:t>در مکتب تعامل تعارضی که هدف گروه را تایید و تقویت می کند و عملکرد را بهبود می بخشد </a:t>
            </a:r>
            <a:r>
              <a:rPr lang="fa-IR" sz="3200" b="1">
                <a:solidFill>
                  <a:srgbClr val="FFFF00"/>
                </a:solidFill>
                <a:effectLst>
                  <a:outerShdw blurRad="38100" dist="38100" dir="2700000" algn="tl">
                    <a:srgbClr val="000000"/>
                  </a:outerShdw>
                </a:effectLst>
                <a:cs typeface="B Traffic" pitchFamily="2" charset="-78"/>
              </a:rPr>
              <a:t>سازنده</a:t>
            </a:r>
            <a:r>
              <a:rPr lang="fa-IR" sz="3200" b="1">
                <a:effectLst>
                  <a:outerShdw blurRad="38100" dist="38100" dir="2700000" algn="tl">
                    <a:srgbClr val="000000"/>
                  </a:outerShdw>
                </a:effectLst>
                <a:cs typeface="B Traffic" pitchFamily="2" charset="-78"/>
              </a:rPr>
              <a:t> است. </a:t>
            </a:r>
            <a:r>
              <a:rPr lang="en-US" sz="2400" b="1">
                <a:solidFill>
                  <a:srgbClr val="FFFF00"/>
                </a:solidFill>
                <a:effectLst>
                  <a:outerShdw blurRad="38100" dist="38100" dir="2700000" algn="tl">
                    <a:srgbClr val="000000"/>
                  </a:outerShdw>
                </a:effectLst>
                <a:cs typeface="B Traffic" pitchFamily="2" charset="-78"/>
              </a:rPr>
              <a:t>Functional</a:t>
            </a:r>
          </a:p>
          <a:p>
            <a:pPr marL="609600" indent="-609600">
              <a:lnSpc>
                <a:spcPct val="130000"/>
              </a:lnSpc>
              <a:spcBef>
                <a:spcPct val="50000"/>
              </a:spcBef>
              <a:buClr>
                <a:srgbClr val="66FF33"/>
              </a:buClr>
              <a:buSzPct val="70000"/>
              <a:buFont typeface="Wingdings" pitchFamily="2" charset="2"/>
              <a:buChar char="n"/>
              <a:defRPr/>
            </a:pPr>
            <a:r>
              <a:rPr lang="fa-IR" sz="3200" b="1">
                <a:effectLst>
                  <a:outerShdw blurRad="38100" dist="38100" dir="2700000" algn="tl">
                    <a:srgbClr val="000000"/>
                  </a:outerShdw>
                </a:effectLst>
                <a:cs typeface="B Traffic" pitchFamily="2" charset="-78"/>
              </a:rPr>
              <a:t>تعارضی که مانع عملکرد خود گروه شود تعارض </a:t>
            </a:r>
            <a:r>
              <a:rPr lang="fa-IR" sz="3200" b="1">
                <a:solidFill>
                  <a:srgbClr val="FFFF00"/>
                </a:solidFill>
                <a:effectLst>
                  <a:outerShdw blurRad="38100" dist="38100" dir="2700000" algn="tl">
                    <a:srgbClr val="000000"/>
                  </a:outerShdw>
                </a:effectLst>
                <a:cs typeface="B Traffic" pitchFamily="2" charset="-78"/>
              </a:rPr>
              <a:t>مخرب</a:t>
            </a:r>
            <a:r>
              <a:rPr lang="fa-IR" sz="3200" b="1">
                <a:effectLst>
                  <a:outerShdw blurRad="38100" dist="38100" dir="2700000" algn="tl">
                    <a:srgbClr val="000000"/>
                  </a:outerShdw>
                </a:effectLst>
                <a:cs typeface="B Traffic" pitchFamily="2" charset="-78"/>
              </a:rPr>
              <a:t> است. </a:t>
            </a:r>
            <a:r>
              <a:rPr lang="en-US" sz="2400" b="1">
                <a:solidFill>
                  <a:srgbClr val="FFFF00"/>
                </a:solidFill>
                <a:effectLst>
                  <a:outerShdw blurRad="38100" dist="38100" dir="2700000" algn="tl">
                    <a:srgbClr val="000000"/>
                  </a:outerShdw>
                </a:effectLst>
                <a:cs typeface="B Traffic" pitchFamily="2" charset="-78"/>
              </a:rPr>
              <a:t>Dysfunctional</a:t>
            </a:r>
            <a:r>
              <a:rPr lang="en-US" sz="3200" b="1">
                <a:effectLst>
                  <a:outerShdw blurRad="38100" dist="38100" dir="2700000" algn="tl">
                    <a:srgbClr val="000000"/>
                  </a:outerShdw>
                </a:effectLst>
                <a:cs typeface="B Traffic" pitchFamily="2" charset="-78"/>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19458"/>
                                        </p:tgtEl>
                                        <p:attrNameLst>
                                          <p:attrName>style.visibility</p:attrName>
                                        </p:attrNameLst>
                                      </p:cBhvr>
                                      <p:to>
                                        <p:strVal val="visible"/>
                                      </p:to>
                                    </p:set>
                                    <p:anim to="" calcmode="lin" valueType="num">
                                      <p:cBhvr>
                                        <p:cTn id="7" dur="1" fill="hold"/>
                                        <p:tgtEl>
                                          <p:spTgt spid="19458"/>
                                        </p:tgtEl>
                                        <p:attrNameLst>
                                          <p:attrName/>
                                        </p:attrNameLst>
                                      </p:cBhvr>
                                    </p:anim>
                                  </p:childTnLst>
                                </p:cTn>
                              </p:par>
                            </p:childTnLst>
                          </p:cTn>
                        </p:par>
                        <p:par>
                          <p:cTn id="8" fill="hold">
                            <p:stCondLst>
                              <p:cond delay="0"/>
                            </p:stCondLst>
                            <p:childTnLst>
                              <p:par>
                                <p:cTn id="9" presetID="24" presetClass="entr" presetSubtype="0" fill="hold" grpId="0" nodeType="afterEffect">
                                  <p:stCondLst>
                                    <p:cond delay="0"/>
                                  </p:stCondLst>
                                  <p:childTnLst>
                                    <p:set>
                                      <p:cBhvr>
                                        <p:cTn id="10" dur="1" fill="hold">
                                          <p:stCondLst>
                                            <p:cond delay="0"/>
                                          </p:stCondLst>
                                        </p:cTn>
                                        <p:tgtEl>
                                          <p:spTgt spid="19459"/>
                                        </p:tgtEl>
                                        <p:attrNameLst>
                                          <p:attrName>style.visibility</p:attrName>
                                        </p:attrNameLst>
                                      </p:cBhvr>
                                      <p:to>
                                        <p:strVal val="visible"/>
                                      </p:to>
                                    </p:set>
                                    <p:anim to="" calcmode="lin" valueType="num">
                                      <p:cBhvr>
                                        <p:cTn id="11" dur="1" fill="hold"/>
                                        <p:tgtEl>
                                          <p:spTgt spid="19459"/>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P spid="1945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DD01A753-576D-40A8-ABFD-11B6BD71B23F}" type="slidenum">
              <a:rPr lang="en-US"/>
              <a:pPr>
                <a:defRPr/>
              </a:pPr>
              <a:t>17</a:t>
            </a:fld>
            <a:endParaRPr lang="en-US"/>
          </a:p>
        </p:txBody>
      </p:sp>
      <p:sp>
        <p:nvSpPr>
          <p:cNvPr id="20482" name="Rectangle 2"/>
          <p:cNvSpPr>
            <a:spLocks noGrp="1" noChangeArrowheads="1"/>
          </p:cNvSpPr>
          <p:nvPr>
            <p:ph type="title"/>
          </p:nvPr>
        </p:nvSpPr>
        <p:spPr>
          <a:xfrm>
            <a:off x="457200" y="304800"/>
            <a:ext cx="8153400" cy="1431925"/>
          </a:xfrm>
        </p:spPr>
        <p:txBody>
          <a:bodyPr/>
          <a:lstStyle/>
          <a:p>
            <a:pPr marL="838200" indent="-838200" algn="ctr" rtl="1" eaLnBrk="1" hangingPunct="1">
              <a:defRPr/>
            </a:pPr>
            <a:r>
              <a:rPr lang="fa-IR" sz="3200" dirty="0" smtClean="0">
                <a:solidFill>
                  <a:srgbClr val="FFFF00"/>
                </a:solidFill>
                <a:latin typeface="IranNastaliq" pitchFamily="18" charset="0"/>
              </a:rPr>
              <a:t>در موارد زیر تعارض می تواند سازنده باشد:</a:t>
            </a:r>
            <a:endParaRPr lang="en-US" sz="3200" dirty="0" smtClean="0">
              <a:solidFill>
                <a:srgbClr val="FFFF00"/>
              </a:solidFill>
              <a:latin typeface="IranNastaliq" pitchFamily="18" charset="0"/>
            </a:endParaRPr>
          </a:p>
        </p:txBody>
      </p:sp>
      <p:sp>
        <p:nvSpPr>
          <p:cNvPr id="20483" name="Rectangle 3"/>
          <p:cNvSpPr>
            <a:spLocks noChangeArrowheads="1"/>
          </p:cNvSpPr>
          <p:nvPr/>
        </p:nvSpPr>
        <p:spPr bwMode="auto">
          <a:xfrm>
            <a:off x="0" y="2209800"/>
            <a:ext cx="9144000" cy="4114800"/>
          </a:xfrm>
          <a:prstGeom prst="rect">
            <a:avLst/>
          </a:prstGeom>
          <a:noFill/>
          <a:ln w="9525">
            <a:noFill/>
            <a:miter lim="800000"/>
            <a:headEnd/>
            <a:tailEnd/>
          </a:ln>
          <a:effectLst/>
        </p:spPr>
        <p:txBody>
          <a:bodyPr/>
          <a:lstStyle/>
          <a:p>
            <a:pPr marL="609600" indent="-609600">
              <a:lnSpc>
                <a:spcPct val="130000"/>
              </a:lnSpc>
              <a:spcBef>
                <a:spcPct val="50000"/>
              </a:spcBef>
              <a:buClr>
                <a:srgbClr val="66FF33"/>
              </a:buClr>
              <a:buSzPct val="70000"/>
              <a:buFont typeface="Wingdings" pitchFamily="2" charset="2"/>
              <a:buChar char="n"/>
              <a:defRPr/>
            </a:pPr>
            <a:r>
              <a:rPr lang="fa-IR" sz="3200" b="1" dirty="0">
                <a:effectLst>
                  <a:outerShdw blurRad="38100" dist="38100" dir="2700000" algn="tl">
                    <a:srgbClr val="000000"/>
                  </a:outerShdw>
                </a:effectLst>
                <a:cs typeface="B Traffic" pitchFamily="2" charset="-78"/>
              </a:rPr>
              <a:t>هنگامی که بتواند کیفیت تصمیمات را بهبود بخشد</a:t>
            </a:r>
          </a:p>
          <a:p>
            <a:pPr marL="609600" indent="-609600">
              <a:lnSpc>
                <a:spcPct val="130000"/>
              </a:lnSpc>
              <a:spcBef>
                <a:spcPct val="50000"/>
              </a:spcBef>
              <a:buClr>
                <a:srgbClr val="66FF33"/>
              </a:buClr>
              <a:buSzPct val="70000"/>
              <a:buFont typeface="Wingdings" pitchFamily="2" charset="2"/>
              <a:buChar char="n"/>
              <a:defRPr/>
            </a:pPr>
            <a:r>
              <a:rPr lang="fa-IR" sz="3200" b="1" dirty="0">
                <a:effectLst>
                  <a:outerShdw blurRad="38100" dist="38100" dir="2700000" algn="tl">
                    <a:srgbClr val="000000"/>
                  </a:outerShdw>
                </a:effectLst>
                <a:cs typeface="B Traffic" pitchFamily="2" charset="-78"/>
              </a:rPr>
              <a:t>زمانی که موجب ابتکار عمل ، نوآوری و خلاقیت شود.</a:t>
            </a:r>
          </a:p>
          <a:p>
            <a:pPr marL="609600" indent="-609600">
              <a:lnSpc>
                <a:spcPct val="130000"/>
              </a:lnSpc>
              <a:spcBef>
                <a:spcPct val="50000"/>
              </a:spcBef>
              <a:buClr>
                <a:srgbClr val="66FF33"/>
              </a:buClr>
              <a:buSzPct val="70000"/>
              <a:buFont typeface="Wingdings" pitchFamily="2" charset="2"/>
              <a:buChar char="n"/>
              <a:defRPr/>
            </a:pPr>
            <a:r>
              <a:rPr lang="fa-IR" sz="3200" b="1" dirty="0">
                <a:effectLst>
                  <a:outerShdw blurRad="38100" dist="38100" dir="2700000" algn="tl">
                    <a:srgbClr val="000000"/>
                  </a:outerShdw>
                </a:effectLst>
                <a:cs typeface="B Traffic" pitchFamily="2" charset="-78"/>
              </a:rPr>
              <a:t>هنگامی که مایه کنجکاوی و تشدید علاقه اعضای گروه به یکدیگر شود.</a:t>
            </a:r>
          </a:p>
          <a:p>
            <a:pPr marL="609600" indent="-609600">
              <a:lnSpc>
                <a:spcPct val="130000"/>
              </a:lnSpc>
              <a:spcBef>
                <a:spcPct val="50000"/>
              </a:spcBef>
              <a:buClr>
                <a:srgbClr val="66FF33"/>
              </a:buClr>
              <a:buSzPct val="70000"/>
              <a:buFont typeface="Wingdings" pitchFamily="2" charset="2"/>
              <a:buChar char="n"/>
              <a:defRPr/>
            </a:pPr>
            <a:r>
              <a:rPr lang="fa-IR" sz="3200" b="1" dirty="0">
                <a:effectLst>
                  <a:outerShdw blurRad="38100" dist="38100" dir="2700000" algn="tl">
                    <a:srgbClr val="000000"/>
                  </a:outerShdw>
                </a:effectLst>
                <a:cs typeface="B Traffic" pitchFamily="2" charset="-78"/>
              </a:rPr>
              <a:t>هنگامی که بتواند جو و محیط سیستم داوری و پدیده تحول را تقویت کند. </a:t>
            </a:r>
            <a:endParaRPr lang="en-US" sz="3200" b="1" dirty="0">
              <a:effectLst>
                <a:outerShdw blurRad="38100" dist="38100" dir="2700000" algn="tl">
                  <a:srgbClr val="000000"/>
                </a:outerShdw>
              </a:effectLst>
              <a:cs typeface="B Traffic"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20482"/>
                                        </p:tgtEl>
                                        <p:attrNameLst>
                                          <p:attrName>style.visibility</p:attrName>
                                        </p:attrNameLst>
                                      </p:cBhvr>
                                      <p:to>
                                        <p:strVal val="visible"/>
                                      </p:to>
                                    </p:set>
                                    <p:anim to="" calcmode="lin" valueType="num">
                                      <p:cBhvr>
                                        <p:cTn id="7" dur="1" fill="hold"/>
                                        <p:tgtEl>
                                          <p:spTgt spid="20482"/>
                                        </p:tgtEl>
                                        <p:attrNameLst>
                                          <p:attrName/>
                                        </p:attrNameLst>
                                      </p:cBhvr>
                                    </p:anim>
                                  </p:childTnLst>
                                </p:cTn>
                              </p:par>
                            </p:childTnLst>
                          </p:cTn>
                        </p:par>
                        <p:par>
                          <p:cTn id="8" fill="hold">
                            <p:stCondLst>
                              <p:cond delay="0"/>
                            </p:stCondLst>
                            <p:childTnLst>
                              <p:par>
                                <p:cTn id="9" presetID="24" presetClass="entr" presetSubtype="0" fill="hold" grpId="0" nodeType="afterEffect">
                                  <p:stCondLst>
                                    <p:cond delay="0"/>
                                  </p:stCondLst>
                                  <p:childTnLst>
                                    <p:set>
                                      <p:cBhvr>
                                        <p:cTn id="10" dur="1" fill="hold">
                                          <p:stCondLst>
                                            <p:cond delay="0"/>
                                          </p:stCondLst>
                                        </p:cTn>
                                        <p:tgtEl>
                                          <p:spTgt spid="20483"/>
                                        </p:tgtEl>
                                        <p:attrNameLst>
                                          <p:attrName>style.visibility</p:attrName>
                                        </p:attrNameLst>
                                      </p:cBhvr>
                                      <p:to>
                                        <p:strVal val="visible"/>
                                      </p:to>
                                    </p:set>
                                    <p:anim to="" calcmode="lin" valueType="num">
                                      <p:cBhvr>
                                        <p:cTn id="11" dur="1" fill="hold"/>
                                        <p:tgtEl>
                                          <p:spTgt spid="20483"/>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P spid="2048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A832DC7A-A1A4-4EF8-8EE1-756758012A01}" type="slidenum">
              <a:rPr lang="en-US"/>
              <a:pPr>
                <a:defRPr/>
              </a:pPr>
              <a:t>18</a:t>
            </a:fld>
            <a:endParaRPr lang="en-US"/>
          </a:p>
        </p:txBody>
      </p:sp>
      <p:sp>
        <p:nvSpPr>
          <p:cNvPr id="21506" name="Rectangle 2"/>
          <p:cNvSpPr>
            <a:spLocks noGrp="1" noChangeArrowheads="1"/>
          </p:cNvSpPr>
          <p:nvPr>
            <p:ph type="title"/>
          </p:nvPr>
        </p:nvSpPr>
        <p:spPr>
          <a:xfrm>
            <a:off x="457200" y="304800"/>
            <a:ext cx="8153400" cy="1431925"/>
          </a:xfrm>
        </p:spPr>
        <p:txBody>
          <a:bodyPr/>
          <a:lstStyle/>
          <a:p>
            <a:pPr marL="838200" indent="-838200" algn="ctr" rtl="1" eaLnBrk="1" hangingPunct="1">
              <a:defRPr/>
            </a:pPr>
            <a:r>
              <a:rPr lang="fa-IR" sz="5400" b="0" dirty="0" smtClean="0">
                <a:solidFill>
                  <a:srgbClr val="FFFF00"/>
                </a:solidFill>
                <a:latin typeface="IranNastaliq" pitchFamily="18" charset="0"/>
              </a:rPr>
              <a:t>موارد مخرب تعارض</a:t>
            </a:r>
            <a:endParaRPr lang="en-US" sz="5400" b="0" dirty="0" smtClean="0">
              <a:solidFill>
                <a:srgbClr val="FFFF00"/>
              </a:solidFill>
              <a:latin typeface="IranNastaliq" pitchFamily="18" charset="0"/>
            </a:endParaRPr>
          </a:p>
        </p:txBody>
      </p:sp>
      <p:sp>
        <p:nvSpPr>
          <p:cNvPr id="21507" name="Rectangle 3"/>
          <p:cNvSpPr>
            <a:spLocks noChangeArrowheads="1"/>
          </p:cNvSpPr>
          <p:nvPr/>
        </p:nvSpPr>
        <p:spPr bwMode="auto">
          <a:xfrm>
            <a:off x="533400" y="2209800"/>
            <a:ext cx="8382000" cy="4114800"/>
          </a:xfrm>
          <a:prstGeom prst="rect">
            <a:avLst/>
          </a:prstGeom>
          <a:noFill/>
          <a:ln w="9525">
            <a:noFill/>
            <a:miter lim="800000"/>
            <a:headEnd/>
            <a:tailEnd/>
          </a:ln>
          <a:effectLst/>
        </p:spPr>
        <p:txBody>
          <a:bodyPr/>
          <a:lstStyle/>
          <a:p>
            <a:pPr marL="609600" indent="-609600">
              <a:lnSpc>
                <a:spcPct val="130000"/>
              </a:lnSpc>
              <a:spcBef>
                <a:spcPct val="50000"/>
              </a:spcBef>
              <a:buClr>
                <a:srgbClr val="66FF33"/>
              </a:buClr>
              <a:buSzPct val="70000"/>
              <a:buFont typeface="Wingdings" pitchFamily="2" charset="2"/>
              <a:buChar char="n"/>
              <a:defRPr/>
            </a:pPr>
            <a:r>
              <a:rPr lang="fa-IR" sz="3200" b="1">
                <a:effectLst>
                  <a:outerShdw blurRad="38100" dist="38100" dir="2700000" algn="tl">
                    <a:srgbClr val="000000"/>
                  </a:outerShdw>
                </a:effectLst>
                <a:cs typeface="B Traffic" pitchFamily="2" charset="-78"/>
              </a:rPr>
              <a:t>مخالفت های کنترل نشده سبب نارضایتی اعضا و از هم پاشیدن گروه می گردد. </a:t>
            </a:r>
          </a:p>
          <a:p>
            <a:pPr marL="609600" indent="-609600">
              <a:lnSpc>
                <a:spcPct val="130000"/>
              </a:lnSpc>
              <a:spcBef>
                <a:spcPct val="50000"/>
              </a:spcBef>
              <a:buClr>
                <a:srgbClr val="66FF33"/>
              </a:buClr>
              <a:buSzPct val="70000"/>
              <a:buFont typeface="Wingdings" pitchFamily="2" charset="2"/>
              <a:buChar char="n"/>
              <a:defRPr/>
            </a:pPr>
            <a:r>
              <a:rPr lang="fa-IR" sz="3200" b="1">
                <a:effectLst>
                  <a:outerShdw blurRad="38100" dist="38100" dir="2700000" algn="tl">
                    <a:srgbClr val="000000"/>
                  </a:outerShdw>
                </a:effectLst>
                <a:cs typeface="B Traffic" pitchFamily="2" charset="-78"/>
              </a:rPr>
              <a:t>کاهش اثر بخشی گروه </a:t>
            </a:r>
          </a:p>
          <a:p>
            <a:pPr marL="609600" indent="-609600">
              <a:lnSpc>
                <a:spcPct val="130000"/>
              </a:lnSpc>
              <a:spcBef>
                <a:spcPct val="50000"/>
              </a:spcBef>
              <a:buClr>
                <a:srgbClr val="66FF33"/>
              </a:buClr>
              <a:buSzPct val="70000"/>
              <a:buFont typeface="Wingdings" pitchFamily="2" charset="2"/>
              <a:buChar char="n"/>
              <a:defRPr/>
            </a:pPr>
            <a:r>
              <a:rPr lang="fa-IR" sz="3200" b="1">
                <a:effectLst>
                  <a:outerShdw blurRad="38100" dist="38100" dir="2700000" algn="tl">
                    <a:srgbClr val="000000"/>
                  </a:outerShdw>
                </a:effectLst>
                <a:cs typeface="B Traffic" pitchFamily="2" charset="-78"/>
              </a:rPr>
              <a:t>ضعیف شدن ارتباطات گروه و از بین رفتن انسجام</a:t>
            </a:r>
          </a:p>
          <a:p>
            <a:pPr marL="609600" indent="-609600">
              <a:lnSpc>
                <a:spcPct val="130000"/>
              </a:lnSpc>
              <a:spcBef>
                <a:spcPct val="50000"/>
              </a:spcBef>
              <a:buClr>
                <a:srgbClr val="66FF33"/>
              </a:buClr>
              <a:buSzPct val="70000"/>
              <a:buFont typeface="Wingdings" pitchFamily="2" charset="2"/>
              <a:buChar char="n"/>
              <a:defRPr/>
            </a:pPr>
            <a:r>
              <a:rPr lang="fa-IR" sz="3200" b="1">
                <a:effectLst>
                  <a:outerShdw blurRad="38100" dist="38100" dir="2700000" algn="tl">
                    <a:srgbClr val="000000"/>
                  </a:outerShdw>
                </a:effectLst>
                <a:cs typeface="B Traffic" pitchFamily="2" charset="-78"/>
              </a:rPr>
              <a:t>هدفهای سازمان تحت الشعاع قرار می گیرد. </a:t>
            </a:r>
            <a:endParaRPr lang="en-US" sz="3200" b="1">
              <a:effectLst>
                <a:outerShdw blurRad="38100" dist="38100" dir="2700000" algn="tl">
                  <a:srgbClr val="000000"/>
                </a:outerShdw>
              </a:effectLst>
              <a:cs typeface="B Traffic"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21506"/>
                                        </p:tgtEl>
                                        <p:attrNameLst>
                                          <p:attrName>style.visibility</p:attrName>
                                        </p:attrNameLst>
                                      </p:cBhvr>
                                      <p:to>
                                        <p:strVal val="visible"/>
                                      </p:to>
                                    </p:set>
                                    <p:anim to="" calcmode="lin" valueType="num">
                                      <p:cBhvr>
                                        <p:cTn id="7" dur="1" fill="hold"/>
                                        <p:tgtEl>
                                          <p:spTgt spid="21506"/>
                                        </p:tgtEl>
                                        <p:attrNameLst>
                                          <p:attrName/>
                                        </p:attrNameLst>
                                      </p:cBhvr>
                                    </p:anim>
                                  </p:childTnLst>
                                </p:cTn>
                              </p:par>
                            </p:childTnLst>
                          </p:cTn>
                        </p:par>
                        <p:par>
                          <p:cTn id="8" fill="hold">
                            <p:stCondLst>
                              <p:cond delay="0"/>
                            </p:stCondLst>
                            <p:childTnLst>
                              <p:par>
                                <p:cTn id="9" presetID="24" presetClass="entr" presetSubtype="0" fill="hold" grpId="0" nodeType="afterEffect">
                                  <p:stCondLst>
                                    <p:cond delay="0"/>
                                  </p:stCondLst>
                                  <p:childTnLst>
                                    <p:set>
                                      <p:cBhvr>
                                        <p:cTn id="10" dur="1" fill="hold">
                                          <p:stCondLst>
                                            <p:cond delay="0"/>
                                          </p:stCondLst>
                                        </p:cTn>
                                        <p:tgtEl>
                                          <p:spTgt spid="21507"/>
                                        </p:tgtEl>
                                        <p:attrNameLst>
                                          <p:attrName>style.visibility</p:attrName>
                                        </p:attrNameLst>
                                      </p:cBhvr>
                                      <p:to>
                                        <p:strVal val="visible"/>
                                      </p:to>
                                    </p:set>
                                    <p:anim to="" calcmode="lin" valueType="num">
                                      <p:cBhvr>
                                        <p:cTn id="11" dur="1" fill="hold"/>
                                        <p:tgtEl>
                                          <p:spTgt spid="21507"/>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1FEB588C-2915-47B1-9A3F-64AC7C852E6F}" type="slidenum">
              <a:rPr lang="en-US"/>
              <a:pPr>
                <a:defRPr/>
              </a:pPr>
              <a:t>19</a:t>
            </a:fld>
            <a:endParaRPr lang="en-US"/>
          </a:p>
        </p:txBody>
      </p:sp>
      <p:sp>
        <p:nvSpPr>
          <p:cNvPr id="22530" name="Rectangle 2"/>
          <p:cNvSpPr>
            <a:spLocks noGrp="1" noChangeArrowheads="1"/>
          </p:cNvSpPr>
          <p:nvPr>
            <p:ph type="title"/>
          </p:nvPr>
        </p:nvSpPr>
        <p:spPr>
          <a:xfrm>
            <a:off x="457200" y="304800"/>
            <a:ext cx="8153400" cy="1431925"/>
          </a:xfrm>
        </p:spPr>
        <p:txBody>
          <a:bodyPr/>
          <a:lstStyle/>
          <a:p>
            <a:pPr marL="838200" indent="-838200" algn="ctr" rtl="1" eaLnBrk="1" hangingPunct="1">
              <a:defRPr/>
            </a:pPr>
            <a:r>
              <a:rPr lang="fa-IR" b="0" dirty="0" smtClean="0">
                <a:solidFill>
                  <a:srgbClr val="FFFF00"/>
                </a:solidFill>
                <a:latin typeface="IranNastaliq" pitchFamily="18" charset="0"/>
              </a:rPr>
              <a:t>چگونه می توان تشخیص داد تعارض خوب است   یا    بد؟</a:t>
            </a:r>
            <a:endParaRPr lang="en-US" b="0" dirty="0" smtClean="0">
              <a:solidFill>
                <a:srgbClr val="FFFF00"/>
              </a:solidFill>
              <a:latin typeface="IranNastaliq" pitchFamily="18" charset="0"/>
            </a:endParaRPr>
          </a:p>
        </p:txBody>
      </p:sp>
      <p:sp>
        <p:nvSpPr>
          <p:cNvPr id="22531" name="Rectangle 3"/>
          <p:cNvSpPr>
            <a:spLocks noChangeArrowheads="1"/>
          </p:cNvSpPr>
          <p:nvPr/>
        </p:nvSpPr>
        <p:spPr bwMode="auto">
          <a:xfrm>
            <a:off x="838200" y="2209800"/>
            <a:ext cx="8077200" cy="4114800"/>
          </a:xfrm>
          <a:prstGeom prst="rect">
            <a:avLst/>
          </a:prstGeom>
          <a:noFill/>
          <a:ln w="9525">
            <a:noFill/>
            <a:miter lim="800000"/>
            <a:headEnd/>
            <a:tailEnd/>
          </a:ln>
          <a:effectLst/>
        </p:spPr>
        <p:txBody>
          <a:bodyPr/>
          <a:lstStyle/>
          <a:p>
            <a:pPr marL="609600" indent="-609600">
              <a:lnSpc>
                <a:spcPct val="130000"/>
              </a:lnSpc>
              <a:spcBef>
                <a:spcPct val="50000"/>
              </a:spcBef>
              <a:buClr>
                <a:srgbClr val="66FF33"/>
              </a:buClr>
              <a:buSzPct val="70000"/>
              <a:buFont typeface="Wingdings" pitchFamily="2" charset="2"/>
              <a:buAutoNum type="arabicPeriod"/>
              <a:defRPr/>
            </a:pPr>
            <a:r>
              <a:rPr lang="fa-IR" sz="3200" b="1">
                <a:effectLst>
                  <a:outerShdw blurRad="38100" dist="38100" dir="2700000" algn="tl">
                    <a:srgbClr val="000000"/>
                  </a:outerShdw>
                </a:effectLst>
                <a:cs typeface="B Traffic" pitchFamily="2" charset="-78"/>
              </a:rPr>
              <a:t>وجه تمیز بین تعارض مخرب یا سازنده را نمی توان به صورت یک خط مشی روشن و دقیق مشخص ساخت. </a:t>
            </a:r>
          </a:p>
          <a:p>
            <a:pPr marL="609600" indent="-609600">
              <a:lnSpc>
                <a:spcPct val="130000"/>
              </a:lnSpc>
              <a:spcBef>
                <a:spcPct val="50000"/>
              </a:spcBef>
              <a:buClr>
                <a:srgbClr val="66FF33"/>
              </a:buClr>
              <a:buSzPct val="70000"/>
              <a:buFont typeface="Wingdings" pitchFamily="2" charset="2"/>
              <a:buAutoNum type="arabicPeriod"/>
              <a:defRPr/>
            </a:pPr>
            <a:r>
              <a:rPr lang="fa-IR" sz="3200" b="1">
                <a:effectLst>
                  <a:outerShdw blurRad="38100" dist="38100" dir="2700000" algn="tl">
                    <a:srgbClr val="000000"/>
                  </a:outerShdw>
                </a:effectLst>
                <a:cs typeface="B Traffic" pitchFamily="2" charset="-78"/>
              </a:rPr>
              <a:t>هیچ سطحی از تعارض نمی تواند در همه شرایط قابل قبول باشد و یا مردود باشد. </a:t>
            </a:r>
            <a:endParaRPr lang="en-US" sz="3200" b="1">
              <a:effectLst>
                <a:outerShdw blurRad="38100" dist="38100" dir="2700000" algn="tl">
                  <a:srgbClr val="000000"/>
                </a:outerShdw>
              </a:effectLst>
              <a:cs typeface="B Traffic"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22530"/>
                                        </p:tgtEl>
                                        <p:attrNameLst>
                                          <p:attrName>style.visibility</p:attrName>
                                        </p:attrNameLst>
                                      </p:cBhvr>
                                      <p:to>
                                        <p:strVal val="visible"/>
                                      </p:to>
                                    </p:set>
                                    <p:anim to="" calcmode="lin" valueType="num">
                                      <p:cBhvr>
                                        <p:cTn id="7" dur="1" fill="hold"/>
                                        <p:tgtEl>
                                          <p:spTgt spid="22530"/>
                                        </p:tgtEl>
                                        <p:attrNameLst>
                                          <p:attrName/>
                                        </p:attrNameLst>
                                      </p:cBhvr>
                                    </p:anim>
                                  </p:childTnLst>
                                </p:cTn>
                              </p:par>
                            </p:childTnLst>
                          </p:cTn>
                        </p:par>
                        <p:par>
                          <p:cTn id="8" fill="hold">
                            <p:stCondLst>
                              <p:cond delay="0"/>
                            </p:stCondLst>
                            <p:childTnLst>
                              <p:par>
                                <p:cTn id="9" presetID="24" presetClass="entr" presetSubtype="0" fill="hold" grpId="0" nodeType="afterEffect">
                                  <p:stCondLst>
                                    <p:cond delay="0"/>
                                  </p:stCondLst>
                                  <p:childTnLst>
                                    <p:set>
                                      <p:cBhvr>
                                        <p:cTn id="10" dur="1" fill="hold">
                                          <p:stCondLst>
                                            <p:cond delay="0"/>
                                          </p:stCondLst>
                                        </p:cTn>
                                        <p:tgtEl>
                                          <p:spTgt spid="22531"/>
                                        </p:tgtEl>
                                        <p:attrNameLst>
                                          <p:attrName>style.visibility</p:attrName>
                                        </p:attrNameLst>
                                      </p:cBhvr>
                                      <p:to>
                                        <p:strVal val="visible"/>
                                      </p:to>
                                    </p:set>
                                    <p:anim to="" calcmode="lin" valueType="num">
                                      <p:cBhvr>
                                        <p:cTn id="11" dur="1" fill="hold"/>
                                        <p:tgtEl>
                                          <p:spTgt spid="22531"/>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p:bldP spid="2253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1066800" y="1524000"/>
            <a:ext cx="7086600" cy="3733800"/>
          </a:xfrm>
        </p:spPr>
        <p:txBody>
          <a:bodyPr/>
          <a:lstStyle/>
          <a:p>
            <a:pPr algn="ctr" eaLnBrk="1" hangingPunct="1">
              <a:defRPr/>
            </a:pPr>
            <a:r>
              <a:rPr lang="en-US" dirty="0" smtClean="0"/>
              <a:t>Conflict Management</a:t>
            </a:r>
            <a:r>
              <a:rPr lang="fa-IR" dirty="0" smtClean="0"/>
              <a:t/>
            </a:r>
            <a:br>
              <a:rPr lang="fa-IR" dirty="0" smtClean="0"/>
            </a:br>
            <a:r>
              <a:rPr lang="en-US" dirty="0" smtClean="0"/>
              <a:t/>
            </a:r>
            <a:br>
              <a:rPr lang="en-US" dirty="0" smtClean="0"/>
            </a:br>
            <a:r>
              <a:rPr lang="fa-IR" sz="9600" dirty="0" smtClean="0">
                <a:solidFill>
                  <a:srgbClr val="FFFF00"/>
                </a:solidFill>
              </a:rPr>
              <a:t>مدیریت </a:t>
            </a:r>
            <a:r>
              <a:rPr lang="fa-IR" sz="9600" b="0" dirty="0" smtClean="0">
                <a:solidFill>
                  <a:srgbClr val="FFFF00"/>
                </a:solidFill>
              </a:rPr>
              <a:t>تعارض</a:t>
            </a:r>
            <a:endParaRPr lang="en-US" sz="9600" b="0" dirty="0" smtClean="0">
              <a:solidFill>
                <a:srgbClr val="FFFF00"/>
              </a:solidFill>
            </a:endParaRPr>
          </a:p>
        </p:txBody>
      </p:sp>
      <p:sp>
        <p:nvSpPr>
          <p:cNvPr id="5123" name="Rectangle 3"/>
          <p:cNvSpPr>
            <a:spLocks noGrp="1" noChangeArrowheads="1"/>
          </p:cNvSpPr>
          <p:nvPr>
            <p:ph type="subTitle" idx="1"/>
          </p:nvPr>
        </p:nvSpPr>
        <p:spPr>
          <a:xfrm>
            <a:off x="1752600" y="4648200"/>
            <a:ext cx="6400800" cy="1752600"/>
          </a:xfrm>
        </p:spPr>
        <p:txBody>
          <a:bodyPr/>
          <a:lstStyle/>
          <a:p>
            <a:pPr algn="r" eaLnBrk="1" hangingPunct="1">
              <a:spcBef>
                <a:spcPct val="0"/>
              </a:spcBef>
              <a:spcAft>
                <a:spcPct val="50000"/>
              </a:spcAft>
              <a:defRPr/>
            </a:pPr>
            <a:r>
              <a:rPr lang="fa-IR" dirty="0" smtClean="0">
                <a:cs typeface="B Titr" pitchFamily="2" charset="-78"/>
              </a:rPr>
              <a:t> </a:t>
            </a:r>
            <a:endParaRPr lang="fa-IR" dirty="0">
              <a:cs typeface="B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5122"/>
                                        </p:tgtEl>
                                        <p:attrNameLst>
                                          <p:attrName>style.visibility</p:attrName>
                                        </p:attrNameLst>
                                      </p:cBhvr>
                                      <p:to>
                                        <p:strVal val="visible"/>
                                      </p:to>
                                    </p:set>
                                    <p:anim to="" calcmode="lin" valueType="num">
                                      <p:cBhvr>
                                        <p:cTn id="7" dur="1" fill="hold"/>
                                        <p:tgtEl>
                                          <p:spTgt spid="5122"/>
                                        </p:tgtEl>
                                        <p:attrNameLst>
                                          <p:attrName/>
                                        </p:attrNameLst>
                                      </p:cBhvr>
                                    </p:anim>
                                  </p:childTnLst>
                                </p:cTn>
                              </p:par>
                            </p:childTnLst>
                          </p:cTn>
                        </p:par>
                        <p:par>
                          <p:cTn id="8" fill="hold">
                            <p:stCondLst>
                              <p:cond delay="0"/>
                            </p:stCondLst>
                            <p:childTnLst>
                              <p:par>
                                <p:cTn id="9" presetID="24" presetClass="entr" presetSubtype="0" fill="hold" grpId="0" nodeType="afterEffect">
                                  <p:stCondLst>
                                    <p:cond delay="0"/>
                                  </p:stCondLst>
                                  <p:childTnLst>
                                    <p:set>
                                      <p:cBhvr>
                                        <p:cTn id="10" dur="1" fill="hold">
                                          <p:stCondLst>
                                            <p:cond delay="0"/>
                                          </p:stCondLst>
                                        </p:cTn>
                                        <p:tgtEl>
                                          <p:spTgt spid="5123">
                                            <p:txEl>
                                              <p:pRg st="0" end="0"/>
                                            </p:txEl>
                                          </p:spTgt>
                                        </p:tgtEl>
                                        <p:attrNameLst>
                                          <p:attrName>style.visibility</p:attrName>
                                        </p:attrNameLst>
                                      </p:cBhvr>
                                      <p:to>
                                        <p:strVal val="visible"/>
                                      </p:to>
                                    </p:set>
                                    <p:anim to="" calcmode="lin" valueType="num">
                                      <p:cBhvr>
                                        <p:cTn id="11" dur="1" fill="hold"/>
                                        <p:tgtEl>
                                          <p:spTgt spid="512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P spid="512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F4692D0E-12CC-49B2-BA59-03C2E524AA37}" type="slidenum">
              <a:rPr lang="en-US"/>
              <a:pPr>
                <a:defRPr/>
              </a:pPr>
              <a:t>20</a:t>
            </a:fld>
            <a:endParaRPr lang="en-US"/>
          </a:p>
        </p:txBody>
      </p:sp>
      <p:sp>
        <p:nvSpPr>
          <p:cNvPr id="23554" name="Rectangle 2"/>
          <p:cNvSpPr>
            <a:spLocks noGrp="1" noChangeArrowheads="1"/>
          </p:cNvSpPr>
          <p:nvPr>
            <p:ph type="title"/>
          </p:nvPr>
        </p:nvSpPr>
        <p:spPr>
          <a:xfrm>
            <a:off x="457200" y="304800"/>
            <a:ext cx="8153400" cy="1431925"/>
          </a:xfrm>
        </p:spPr>
        <p:txBody>
          <a:bodyPr/>
          <a:lstStyle/>
          <a:p>
            <a:pPr marL="838200" indent="-838200" algn="ctr" rtl="1" eaLnBrk="1" hangingPunct="1">
              <a:defRPr/>
            </a:pPr>
            <a:r>
              <a:rPr lang="fa-IR" sz="4800" dirty="0" smtClean="0">
                <a:solidFill>
                  <a:srgbClr val="FFFF00"/>
                </a:solidFill>
                <a:latin typeface="IranNastaliq" pitchFamily="18" charset="0"/>
              </a:rPr>
              <a:t>چگونه می توان تشخیص داد تعارض خوب است   یا    بد؟</a:t>
            </a:r>
            <a:endParaRPr lang="en-US" sz="4800" dirty="0" smtClean="0">
              <a:solidFill>
                <a:srgbClr val="FFFF00"/>
              </a:solidFill>
              <a:latin typeface="IranNastaliq" pitchFamily="18" charset="0"/>
            </a:endParaRPr>
          </a:p>
        </p:txBody>
      </p:sp>
      <p:sp>
        <p:nvSpPr>
          <p:cNvPr id="23555" name="Rectangle 3"/>
          <p:cNvSpPr>
            <a:spLocks noChangeArrowheads="1"/>
          </p:cNvSpPr>
          <p:nvPr/>
        </p:nvSpPr>
        <p:spPr bwMode="auto">
          <a:xfrm>
            <a:off x="838200" y="2209800"/>
            <a:ext cx="8077200" cy="4114800"/>
          </a:xfrm>
          <a:prstGeom prst="rect">
            <a:avLst/>
          </a:prstGeom>
          <a:noFill/>
          <a:ln w="9525">
            <a:noFill/>
            <a:miter lim="800000"/>
            <a:headEnd/>
            <a:tailEnd/>
          </a:ln>
          <a:effectLst/>
        </p:spPr>
        <p:txBody>
          <a:bodyPr/>
          <a:lstStyle/>
          <a:p>
            <a:pPr marL="609600" indent="-609600">
              <a:lnSpc>
                <a:spcPct val="130000"/>
              </a:lnSpc>
              <a:spcBef>
                <a:spcPct val="50000"/>
              </a:spcBef>
              <a:buClr>
                <a:srgbClr val="66FF33"/>
              </a:buClr>
              <a:buSzPct val="70000"/>
              <a:buFont typeface="Wingdings" pitchFamily="2" charset="2"/>
              <a:buAutoNum type="arabicPeriod" startAt="3"/>
              <a:defRPr/>
            </a:pPr>
            <a:r>
              <a:rPr lang="fa-IR" sz="3200" b="1">
                <a:effectLst>
                  <a:outerShdw blurRad="38100" dist="38100" dir="2700000" algn="tl">
                    <a:srgbClr val="000000"/>
                  </a:outerShdw>
                </a:effectLst>
                <a:cs typeface="B Traffic" pitchFamily="2" charset="-78"/>
              </a:rPr>
              <a:t>ممکن است نوع یا مقداری از تعارض در یک گروه خاص موجب بهبود عملکرد شود و در گروه دیگر و یا در زمان دیگر (در همین گروه) مخرب باشد.</a:t>
            </a:r>
          </a:p>
          <a:p>
            <a:pPr marL="609600" indent="-609600">
              <a:lnSpc>
                <a:spcPct val="130000"/>
              </a:lnSpc>
              <a:spcBef>
                <a:spcPct val="50000"/>
              </a:spcBef>
              <a:buClr>
                <a:srgbClr val="66FF33"/>
              </a:buClr>
              <a:buSzPct val="70000"/>
              <a:buFont typeface="Wingdings" pitchFamily="2" charset="2"/>
              <a:buAutoNum type="arabicPeriod" startAt="3"/>
              <a:defRPr/>
            </a:pPr>
            <a:r>
              <a:rPr lang="fa-IR" sz="3200" b="1">
                <a:effectLst>
                  <a:outerShdw blurRad="38100" dist="38100" dir="2700000" algn="tl">
                    <a:srgbClr val="000000"/>
                  </a:outerShdw>
                </a:effectLst>
                <a:cs typeface="B Traffic" pitchFamily="2" charset="-78"/>
              </a:rPr>
              <a:t>ملاک خوب یا بد بودن تعارض عملکرد گروه است. </a:t>
            </a:r>
            <a:endParaRPr lang="en-US" sz="3200" b="1">
              <a:effectLst>
                <a:outerShdw blurRad="38100" dist="38100" dir="2700000" algn="tl">
                  <a:srgbClr val="000000"/>
                </a:outerShdw>
              </a:effectLst>
              <a:cs typeface="B Traffic"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23555"/>
                                        </p:tgtEl>
                                        <p:attrNameLst>
                                          <p:attrName>style.visibility</p:attrName>
                                        </p:attrNameLst>
                                      </p:cBhvr>
                                      <p:to>
                                        <p:strVal val="visible"/>
                                      </p:to>
                                    </p:set>
                                    <p:anim to="" calcmode="lin" valueType="num">
                                      <p:cBhvr>
                                        <p:cTn id="7" dur="1" fill="hold"/>
                                        <p:tgtEl>
                                          <p:spTgt spid="23555"/>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F313ECB5-209B-4ED0-A40F-8F7EEB79F1D0}" type="slidenum">
              <a:rPr lang="en-US"/>
              <a:pPr>
                <a:defRPr/>
              </a:pPr>
              <a:t>21</a:t>
            </a:fld>
            <a:endParaRPr lang="en-US"/>
          </a:p>
        </p:txBody>
      </p:sp>
      <p:sp>
        <p:nvSpPr>
          <p:cNvPr id="24578" name="Rectangle 2"/>
          <p:cNvSpPr>
            <a:spLocks noGrp="1" noChangeArrowheads="1"/>
          </p:cNvSpPr>
          <p:nvPr>
            <p:ph type="title"/>
          </p:nvPr>
        </p:nvSpPr>
        <p:spPr>
          <a:xfrm>
            <a:off x="457200" y="304800"/>
            <a:ext cx="8153400" cy="1431925"/>
          </a:xfrm>
        </p:spPr>
        <p:txBody>
          <a:bodyPr/>
          <a:lstStyle/>
          <a:p>
            <a:pPr marL="838200" indent="-838200" algn="ctr" rtl="1" eaLnBrk="1" hangingPunct="1">
              <a:defRPr/>
            </a:pPr>
            <a:r>
              <a:rPr lang="fa-IR" sz="4800" b="0" dirty="0" smtClean="0">
                <a:solidFill>
                  <a:srgbClr val="FFFF00"/>
                </a:solidFill>
                <a:latin typeface="IranNastaliq" pitchFamily="18" charset="0"/>
              </a:rPr>
              <a:t>چگونه می توان تشخیص داد تعارض خوب است   یا    بد؟</a:t>
            </a:r>
            <a:endParaRPr lang="en-US" sz="4800" b="0" dirty="0" smtClean="0">
              <a:solidFill>
                <a:srgbClr val="FFFF00"/>
              </a:solidFill>
              <a:latin typeface="IranNastaliq" pitchFamily="18" charset="0"/>
            </a:endParaRPr>
          </a:p>
        </p:txBody>
      </p:sp>
      <p:sp>
        <p:nvSpPr>
          <p:cNvPr id="24579" name="Rectangle 3"/>
          <p:cNvSpPr>
            <a:spLocks noChangeArrowheads="1"/>
          </p:cNvSpPr>
          <p:nvPr/>
        </p:nvSpPr>
        <p:spPr bwMode="auto">
          <a:xfrm>
            <a:off x="838200" y="2209800"/>
            <a:ext cx="8077200" cy="4114800"/>
          </a:xfrm>
          <a:prstGeom prst="rect">
            <a:avLst/>
          </a:prstGeom>
          <a:noFill/>
          <a:ln w="9525">
            <a:noFill/>
            <a:miter lim="800000"/>
            <a:headEnd/>
            <a:tailEnd/>
          </a:ln>
          <a:effectLst/>
        </p:spPr>
        <p:txBody>
          <a:bodyPr/>
          <a:lstStyle/>
          <a:p>
            <a:pPr marL="609600" indent="-609600">
              <a:lnSpc>
                <a:spcPct val="130000"/>
              </a:lnSpc>
              <a:spcBef>
                <a:spcPct val="50000"/>
              </a:spcBef>
              <a:buClr>
                <a:srgbClr val="66FF33"/>
              </a:buClr>
              <a:buSzPct val="70000"/>
              <a:buFont typeface="Wingdings" pitchFamily="2" charset="2"/>
              <a:buAutoNum type="arabicPeriod" startAt="5"/>
              <a:defRPr/>
            </a:pPr>
            <a:r>
              <a:rPr lang="fa-IR" sz="3200" b="1">
                <a:effectLst>
                  <a:outerShdw blurRad="38100" dist="38100" dir="2700000" algn="tl">
                    <a:srgbClr val="000000"/>
                  </a:outerShdw>
                </a:effectLst>
                <a:cs typeface="B Traffic" pitchFamily="2" charset="-78"/>
              </a:rPr>
              <a:t>چون گروه برای تحقق سازمان به وجود آمده واژه سازندگی تعارض اثری است که بر گروه دارد.</a:t>
            </a:r>
          </a:p>
          <a:p>
            <a:pPr marL="609600" indent="-609600">
              <a:lnSpc>
                <a:spcPct val="130000"/>
              </a:lnSpc>
              <a:spcBef>
                <a:spcPct val="50000"/>
              </a:spcBef>
              <a:buClr>
                <a:srgbClr val="66FF33"/>
              </a:buClr>
              <a:buSzPct val="70000"/>
              <a:buFont typeface="Wingdings" pitchFamily="2" charset="2"/>
              <a:buAutoNum type="arabicPeriod" startAt="5"/>
              <a:defRPr/>
            </a:pPr>
            <a:r>
              <a:rPr lang="fa-IR" sz="3200" b="1">
                <a:effectLst>
                  <a:outerShdw blurRad="38100" dist="38100" dir="2700000" algn="tl">
                    <a:srgbClr val="000000"/>
                  </a:outerShdw>
                </a:effectLst>
                <a:cs typeface="B Traffic" pitchFamily="2" charset="-78"/>
              </a:rPr>
              <a:t>ممکن است تعارض از دیدگاه فردی مخرب باشد ولی از دیدگاه گروه سازنده.</a:t>
            </a:r>
            <a:endParaRPr lang="en-US" sz="3200" b="1">
              <a:effectLst>
                <a:outerShdw blurRad="38100" dist="38100" dir="2700000" algn="tl">
                  <a:srgbClr val="000000"/>
                </a:outerShdw>
              </a:effectLst>
              <a:cs typeface="B Traffic"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24579"/>
                                        </p:tgtEl>
                                        <p:attrNameLst>
                                          <p:attrName>style.visibility</p:attrName>
                                        </p:attrNameLst>
                                      </p:cBhvr>
                                      <p:to>
                                        <p:strVal val="visible"/>
                                      </p:to>
                                    </p:set>
                                    <p:anim to="" calcmode="lin" valueType="num">
                                      <p:cBhvr>
                                        <p:cTn id="7" dur="1" fill="hold"/>
                                        <p:tgtEl>
                                          <p:spTgt spid="24579"/>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C936BA4C-EED9-44B5-A42F-06B77A7D9F66}" type="slidenum">
              <a:rPr lang="en-US"/>
              <a:pPr>
                <a:defRPr/>
              </a:pPr>
              <a:t>22</a:t>
            </a:fld>
            <a:endParaRPr lang="en-US"/>
          </a:p>
        </p:txBody>
      </p:sp>
      <p:sp>
        <p:nvSpPr>
          <p:cNvPr id="25602" name="Rectangle 2"/>
          <p:cNvSpPr>
            <a:spLocks noGrp="1" noChangeArrowheads="1"/>
          </p:cNvSpPr>
          <p:nvPr>
            <p:ph type="title"/>
          </p:nvPr>
        </p:nvSpPr>
        <p:spPr>
          <a:xfrm>
            <a:off x="457200" y="304800"/>
            <a:ext cx="8153400" cy="1431925"/>
          </a:xfrm>
        </p:spPr>
        <p:txBody>
          <a:bodyPr/>
          <a:lstStyle/>
          <a:p>
            <a:pPr marL="838200" indent="-838200" algn="ctr" rtl="1" eaLnBrk="1" hangingPunct="1">
              <a:defRPr/>
            </a:pPr>
            <a:r>
              <a:rPr lang="fa-IR" sz="5400" b="0" dirty="0" smtClean="0">
                <a:solidFill>
                  <a:srgbClr val="FFFF00"/>
                </a:solidFill>
                <a:latin typeface="IranNastaliq" pitchFamily="18" charset="0"/>
              </a:rPr>
              <a:t>معمای تعارض   </a:t>
            </a:r>
            <a:r>
              <a:rPr lang="en-US" sz="2400" b="0" dirty="0" smtClean="0">
                <a:solidFill>
                  <a:srgbClr val="FFFF00"/>
                </a:solidFill>
                <a:latin typeface="IranNastaliq" pitchFamily="18" charset="0"/>
              </a:rPr>
              <a:t>Conflict Dilemma</a:t>
            </a:r>
          </a:p>
        </p:txBody>
      </p:sp>
      <p:sp>
        <p:nvSpPr>
          <p:cNvPr id="25603" name="Rectangle 3"/>
          <p:cNvSpPr>
            <a:spLocks noChangeArrowheads="1"/>
          </p:cNvSpPr>
          <p:nvPr/>
        </p:nvSpPr>
        <p:spPr bwMode="auto">
          <a:xfrm>
            <a:off x="838200" y="2209800"/>
            <a:ext cx="8077200" cy="4114800"/>
          </a:xfrm>
          <a:prstGeom prst="rect">
            <a:avLst/>
          </a:prstGeom>
          <a:noFill/>
          <a:ln w="9525">
            <a:noFill/>
            <a:miter lim="800000"/>
            <a:headEnd/>
            <a:tailEnd/>
          </a:ln>
          <a:effectLst/>
        </p:spPr>
        <p:txBody>
          <a:bodyPr/>
          <a:lstStyle/>
          <a:p>
            <a:pPr marL="609600" indent="-609600">
              <a:lnSpc>
                <a:spcPct val="120000"/>
              </a:lnSpc>
              <a:spcBef>
                <a:spcPct val="40000"/>
              </a:spcBef>
              <a:buClr>
                <a:srgbClr val="66FF33"/>
              </a:buClr>
              <a:buSzPct val="70000"/>
              <a:buFont typeface="Wingdings" pitchFamily="2" charset="2"/>
              <a:buChar char="n"/>
              <a:defRPr/>
            </a:pPr>
            <a:r>
              <a:rPr lang="fa-IR" sz="3200" b="1">
                <a:effectLst>
                  <a:outerShdw blurRad="38100" dist="38100" dir="2700000" algn="tl">
                    <a:srgbClr val="000000"/>
                  </a:outerShdw>
                </a:effectLst>
                <a:cs typeface="B Traffic" pitchFamily="2" charset="-78"/>
              </a:rPr>
              <a:t>سوال : </a:t>
            </a:r>
          </a:p>
          <a:p>
            <a:pPr marL="990600" lvl="1" indent="-533400">
              <a:lnSpc>
                <a:spcPct val="120000"/>
              </a:lnSpc>
              <a:spcBef>
                <a:spcPct val="40000"/>
              </a:spcBef>
              <a:buClr>
                <a:srgbClr val="66FF33"/>
              </a:buClr>
              <a:buFontTx/>
              <a:buChar char="–"/>
              <a:defRPr/>
            </a:pPr>
            <a:r>
              <a:rPr lang="fa-IR" sz="2800" b="1">
                <a:effectLst>
                  <a:outerShdw blurRad="38100" dist="38100" dir="2700000" algn="tl">
                    <a:srgbClr val="000000"/>
                  </a:outerShdw>
                </a:effectLst>
                <a:cs typeface="B Traffic" pitchFamily="2" charset="-78"/>
              </a:rPr>
              <a:t>اگر برای عملکرد گروه تعارض مفید است ، پس چرا بیشتر مردم تعارض را پدیده ای نامطلوب می دانند؟ </a:t>
            </a:r>
          </a:p>
          <a:p>
            <a:pPr marL="609600" indent="-609600">
              <a:lnSpc>
                <a:spcPct val="120000"/>
              </a:lnSpc>
              <a:spcBef>
                <a:spcPct val="40000"/>
              </a:spcBef>
              <a:buClr>
                <a:srgbClr val="66FF33"/>
              </a:buClr>
              <a:buSzPct val="70000"/>
              <a:buFont typeface="Wingdings" pitchFamily="2" charset="2"/>
              <a:buChar char="n"/>
              <a:defRPr/>
            </a:pPr>
            <a:r>
              <a:rPr lang="fa-IR" sz="3200" b="1">
                <a:effectLst>
                  <a:outerShdw blurRad="38100" dist="38100" dir="2700000" algn="tl">
                    <a:srgbClr val="000000"/>
                  </a:outerShdw>
                </a:effectLst>
                <a:cs typeface="B Traffic" pitchFamily="2" charset="-78"/>
              </a:rPr>
              <a:t>جواب : </a:t>
            </a:r>
          </a:p>
          <a:p>
            <a:pPr marL="990600" lvl="1" indent="-533400">
              <a:lnSpc>
                <a:spcPct val="120000"/>
              </a:lnSpc>
              <a:spcBef>
                <a:spcPct val="40000"/>
              </a:spcBef>
              <a:buClr>
                <a:srgbClr val="66FF33"/>
              </a:buClr>
              <a:buFontTx/>
              <a:buChar char="–"/>
              <a:defRPr/>
            </a:pPr>
            <a:r>
              <a:rPr lang="fa-IR" sz="2800" b="1">
                <a:effectLst>
                  <a:outerShdw blurRad="38100" dist="38100" dir="2700000" algn="tl">
                    <a:srgbClr val="000000"/>
                  </a:outerShdw>
                </a:effectLst>
                <a:cs typeface="B Traffic" pitchFamily="2" charset="-78"/>
              </a:rPr>
              <a:t>در جامعه ای زندگی می کنیم که پایه های آن بر دیدگاههای سنتی گذارده شده است. </a:t>
            </a:r>
            <a:endParaRPr lang="en-US" sz="2800" b="1">
              <a:effectLst>
                <a:outerShdw blurRad="38100" dist="38100" dir="2700000" algn="tl">
                  <a:srgbClr val="000000"/>
                </a:outerShdw>
              </a:effectLst>
              <a:cs typeface="B Traffic"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25602"/>
                                        </p:tgtEl>
                                        <p:attrNameLst>
                                          <p:attrName>style.visibility</p:attrName>
                                        </p:attrNameLst>
                                      </p:cBhvr>
                                      <p:to>
                                        <p:strVal val="visible"/>
                                      </p:to>
                                    </p:set>
                                    <p:anim to="" calcmode="lin" valueType="num">
                                      <p:cBhvr>
                                        <p:cTn id="7" dur="1" fill="hold"/>
                                        <p:tgtEl>
                                          <p:spTgt spid="25602"/>
                                        </p:tgtEl>
                                        <p:attrNameLst>
                                          <p:attrName/>
                                        </p:attrNameLst>
                                      </p:cBhvr>
                                    </p:anim>
                                  </p:childTnLst>
                                </p:cTn>
                              </p:par>
                            </p:childTnLst>
                          </p:cTn>
                        </p:par>
                        <p:par>
                          <p:cTn id="8" fill="hold">
                            <p:stCondLst>
                              <p:cond delay="0"/>
                            </p:stCondLst>
                            <p:childTnLst>
                              <p:par>
                                <p:cTn id="9" presetID="24" presetClass="entr" presetSubtype="0" fill="hold" grpId="0" nodeType="afterEffect">
                                  <p:stCondLst>
                                    <p:cond delay="0"/>
                                  </p:stCondLst>
                                  <p:childTnLst>
                                    <p:set>
                                      <p:cBhvr>
                                        <p:cTn id="10" dur="1" fill="hold">
                                          <p:stCondLst>
                                            <p:cond delay="0"/>
                                          </p:stCondLst>
                                        </p:cTn>
                                        <p:tgtEl>
                                          <p:spTgt spid="25603"/>
                                        </p:tgtEl>
                                        <p:attrNameLst>
                                          <p:attrName>style.visibility</p:attrName>
                                        </p:attrNameLst>
                                      </p:cBhvr>
                                      <p:to>
                                        <p:strVal val="visible"/>
                                      </p:to>
                                    </p:set>
                                    <p:anim to="" calcmode="lin" valueType="num">
                                      <p:cBhvr>
                                        <p:cTn id="11" dur="1" fill="hold"/>
                                        <p:tgtEl>
                                          <p:spTgt spid="25603"/>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p:bldP spid="2560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CBC8A425-F6EC-4808-A87B-18433D1DD458}" type="slidenum">
              <a:rPr lang="en-US"/>
              <a:pPr>
                <a:defRPr/>
              </a:pPr>
              <a:t>23</a:t>
            </a:fld>
            <a:endParaRPr lang="en-US"/>
          </a:p>
        </p:txBody>
      </p:sp>
      <p:sp>
        <p:nvSpPr>
          <p:cNvPr id="26626" name="Rectangle 2"/>
          <p:cNvSpPr>
            <a:spLocks noGrp="1" noChangeArrowheads="1"/>
          </p:cNvSpPr>
          <p:nvPr>
            <p:ph type="title"/>
          </p:nvPr>
        </p:nvSpPr>
        <p:spPr>
          <a:xfrm>
            <a:off x="457200" y="304800"/>
            <a:ext cx="8153400" cy="1431925"/>
          </a:xfrm>
        </p:spPr>
        <p:txBody>
          <a:bodyPr/>
          <a:lstStyle/>
          <a:p>
            <a:pPr marL="838200" indent="-838200" algn="ctr" rtl="1" eaLnBrk="1" hangingPunct="1">
              <a:defRPr/>
            </a:pPr>
            <a:r>
              <a:rPr lang="fa-IR" sz="5400" b="0" dirty="0" smtClean="0">
                <a:solidFill>
                  <a:srgbClr val="FFFF00"/>
                </a:solidFill>
                <a:latin typeface="IranNastaliq" pitchFamily="18" charset="0"/>
              </a:rPr>
              <a:t>معمای تعارض   </a:t>
            </a:r>
            <a:r>
              <a:rPr lang="en-US" sz="2400" b="0" dirty="0" smtClean="0">
                <a:solidFill>
                  <a:srgbClr val="FFFF00"/>
                </a:solidFill>
                <a:latin typeface="IranNastaliq" pitchFamily="18" charset="0"/>
              </a:rPr>
              <a:t>Conflict Dilemma</a:t>
            </a:r>
          </a:p>
        </p:txBody>
      </p:sp>
      <p:sp>
        <p:nvSpPr>
          <p:cNvPr id="26627" name="Rectangle 3"/>
          <p:cNvSpPr>
            <a:spLocks noChangeArrowheads="1"/>
          </p:cNvSpPr>
          <p:nvPr/>
        </p:nvSpPr>
        <p:spPr bwMode="auto">
          <a:xfrm>
            <a:off x="838200" y="2209800"/>
            <a:ext cx="8077200" cy="4114800"/>
          </a:xfrm>
          <a:prstGeom prst="rect">
            <a:avLst/>
          </a:prstGeom>
          <a:noFill/>
          <a:ln w="9525">
            <a:noFill/>
            <a:miter lim="800000"/>
            <a:headEnd/>
            <a:tailEnd/>
          </a:ln>
          <a:effectLst/>
        </p:spPr>
        <p:txBody>
          <a:bodyPr/>
          <a:lstStyle/>
          <a:p>
            <a:pPr marL="609600" indent="-609600">
              <a:lnSpc>
                <a:spcPct val="120000"/>
              </a:lnSpc>
              <a:spcBef>
                <a:spcPct val="40000"/>
              </a:spcBef>
              <a:buClr>
                <a:srgbClr val="66FF33"/>
              </a:buClr>
              <a:buSzPct val="70000"/>
              <a:buFont typeface="Wingdings" pitchFamily="2" charset="2"/>
              <a:buChar char="n"/>
              <a:defRPr/>
            </a:pPr>
            <a:r>
              <a:rPr lang="fa-IR" sz="3200" b="1">
                <a:effectLst>
                  <a:outerShdw blurRad="38100" dist="38100" dir="2700000" algn="tl">
                    <a:srgbClr val="000000"/>
                  </a:outerShdw>
                </a:effectLst>
                <a:cs typeface="B Traffic" pitchFamily="2" charset="-78"/>
              </a:rPr>
              <a:t>در بیشتر فرهنگها تحمل و بردباری در برابر پدیده تعارض ضد ارزش است. </a:t>
            </a:r>
          </a:p>
          <a:p>
            <a:pPr marL="609600" indent="-609600">
              <a:lnSpc>
                <a:spcPct val="120000"/>
              </a:lnSpc>
              <a:spcBef>
                <a:spcPct val="40000"/>
              </a:spcBef>
              <a:buClr>
                <a:srgbClr val="66FF33"/>
              </a:buClr>
              <a:buSzPct val="70000"/>
              <a:buFont typeface="Wingdings" pitchFamily="2" charset="2"/>
              <a:buChar char="n"/>
              <a:defRPr/>
            </a:pPr>
            <a:r>
              <a:rPr lang="fa-IR" sz="3200" b="1">
                <a:effectLst>
                  <a:outerShdw blurRad="38100" dist="38100" dir="2700000" algn="tl">
                    <a:srgbClr val="000000"/>
                  </a:outerShdw>
                </a:effectLst>
                <a:cs typeface="B Traffic" pitchFamily="2" charset="-78"/>
              </a:rPr>
              <a:t>در امریکای شمالی در مدرسه و کلیسا همواره تأکید بر کنار آمدن افراد در دوران رشد و آموزش است. </a:t>
            </a:r>
            <a:endParaRPr lang="en-US" sz="3200" b="1">
              <a:effectLst>
                <a:outerShdw blurRad="38100" dist="38100" dir="2700000" algn="tl">
                  <a:srgbClr val="000000"/>
                </a:outerShdw>
              </a:effectLst>
              <a:cs typeface="B Traffic"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26627"/>
                                        </p:tgtEl>
                                        <p:attrNameLst>
                                          <p:attrName>style.visibility</p:attrName>
                                        </p:attrNameLst>
                                      </p:cBhvr>
                                      <p:to>
                                        <p:strVal val="visible"/>
                                      </p:to>
                                    </p:set>
                                    <p:anim to="" calcmode="lin" valueType="num">
                                      <p:cBhvr>
                                        <p:cTn id="7" dur="1" fill="hold"/>
                                        <p:tgtEl>
                                          <p:spTgt spid="26627"/>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5FCEDE4E-A561-4293-A834-914EF5748DA5}" type="slidenum">
              <a:rPr lang="en-US"/>
              <a:pPr>
                <a:defRPr/>
              </a:pPr>
              <a:t>24</a:t>
            </a:fld>
            <a:endParaRPr lang="en-US"/>
          </a:p>
        </p:txBody>
      </p:sp>
      <p:sp>
        <p:nvSpPr>
          <p:cNvPr id="27650" name="Rectangle 2"/>
          <p:cNvSpPr>
            <a:spLocks noGrp="1" noChangeArrowheads="1"/>
          </p:cNvSpPr>
          <p:nvPr>
            <p:ph type="title"/>
          </p:nvPr>
        </p:nvSpPr>
        <p:spPr>
          <a:xfrm>
            <a:off x="457200" y="304800"/>
            <a:ext cx="8153400" cy="1431925"/>
          </a:xfrm>
        </p:spPr>
        <p:txBody>
          <a:bodyPr/>
          <a:lstStyle/>
          <a:p>
            <a:pPr marL="838200" indent="-838200" algn="ctr" rtl="1" eaLnBrk="1" hangingPunct="1">
              <a:defRPr/>
            </a:pPr>
            <a:r>
              <a:rPr lang="fa-IR" sz="5400" b="0" dirty="0" smtClean="0">
                <a:solidFill>
                  <a:srgbClr val="FFFF00"/>
                </a:solidFill>
                <a:latin typeface="IranNastaliq" pitchFamily="18" charset="0"/>
              </a:rPr>
              <a:t>معمای تعارض   </a:t>
            </a:r>
            <a:r>
              <a:rPr lang="en-US" sz="2400" b="0" dirty="0" smtClean="0">
                <a:solidFill>
                  <a:srgbClr val="FFFF00"/>
                </a:solidFill>
                <a:latin typeface="IranNastaliq" pitchFamily="18" charset="0"/>
              </a:rPr>
              <a:t>Conflict Dilemma</a:t>
            </a:r>
          </a:p>
        </p:txBody>
      </p:sp>
      <p:sp>
        <p:nvSpPr>
          <p:cNvPr id="27651" name="Rectangle 3"/>
          <p:cNvSpPr>
            <a:spLocks noChangeArrowheads="1"/>
          </p:cNvSpPr>
          <p:nvPr/>
        </p:nvSpPr>
        <p:spPr bwMode="auto">
          <a:xfrm>
            <a:off x="304800" y="2209800"/>
            <a:ext cx="8610600" cy="4114800"/>
          </a:xfrm>
          <a:prstGeom prst="rect">
            <a:avLst/>
          </a:prstGeom>
          <a:noFill/>
          <a:ln w="9525">
            <a:noFill/>
            <a:miter lim="800000"/>
            <a:headEnd/>
            <a:tailEnd/>
          </a:ln>
          <a:effectLst/>
        </p:spPr>
        <p:txBody>
          <a:bodyPr/>
          <a:lstStyle/>
          <a:p>
            <a:pPr marL="609600" indent="-609600">
              <a:lnSpc>
                <a:spcPct val="120000"/>
              </a:lnSpc>
              <a:spcBef>
                <a:spcPct val="40000"/>
              </a:spcBef>
              <a:buClr>
                <a:srgbClr val="66FF33"/>
              </a:buClr>
              <a:buSzPct val="70000"/>
              <a:buFont typeface="Wingdings" pitchFamily="2" charset="2"/>
              <a:buChar char="n"/>
              <a:defRPr/>
            </a:pPr>
            <a:r>
              <a:rPr lang="fa-IR" sz="3200" b="1">
                <a:effectLst>
                  <a:outerShdw blurRad="38100" dist="38100" dir="2700000" algn="tl">
                    <a:srgbClr val="000000"/>
                  </a:outerShdw>
                </a:effectLst>
                <a:cs typeface="B Traffic" pitchFamily="2" charset="-78"/>
              </a:rPr>
              <a:t>در خانواده ها همیشه سعی بر این بوده است که بچه ها هیچ تعارضی با هم نداشته باشند. </a:t>
            </a:r>
          </a:p>
          <a:p>
            <a:pPr marL="609600" indent="-609600">
              <a:lnSpc>
                <a:spcPct val="120000"/>
              </a:lnSpc>
              <a:spcBef>
                <a:spcPct val="40000"/>
              </a:spcBef>
              <a:buClr>
                <a:srgbClr val="66FF33"/>
              </a:buClr>
              <a:buSzPct val="70000"/>
              <a:buFont typeface="Wingdings" pitchFamily="2" charset="2"/>
              <a:buChar char="n"/>
              <a:defRPr/>
            </a:pPr>
            <a:r>
              <a:rPr lang="fa-IR" sz="3200" b="1">
                <a:effectLst>
                  <a:outerShdw blurRad="38100" dist="38100" dir="2700000" algn="tl">
                    <a:srgbClr val="000000"/>
                  </a:outerShdw>
                </a:effectLst>
                <a:cs typeface="B Traffic" pitchFamily="2" charset="-78"/>
              </a:rPr>
              <a:t>در کشورهای صنعتی مکتب سنتی در خانواده پایه ریزی می شود. </a:t>
            </a:r>
          </a:p>
          <a:p>
            <a:pPr marL="609600" indent="-609600">
              <a:lnSpc>
                <a:spcPct val="120000"/>
              </a:lnSpc>
              <a:spcBef>
                <a:spcPct val="40000"/>
              </a:spcBef>
              <a:buClr>
                <a:srgbClr val="66FF33"/>
              </a:buClr>
              <a:buSzPct val="70000"/>
              <a:buFont typeface="Wingdings" pitchFamily="2" charset="2"/>
              <a:buChar char="n"/>
              <a:defRPr/>
            </a:pPr>
            <a:r>
              <a:rPr lang="fa-IR" sz="3200" b="1">
                <a:effectLst>
                  <a:outerShdw blurRad="38100" dist="38100" dir="2700000" algn="tl">
                    <a:srgbClr val="000000"/>
                  </a:outerShdw>
                </a:effectLst>
                <a:cs typeface="B Traffic" pitchFamily="2" charset="-78"/>
              </a:rPr>
              <a:t>در مدرسه تأیید و تقویت می شود </a:t>
            </a:r>
            <a:r>
              <a:rPr lang="fa-IR" sz="2800" b="1">
                <a:solidFill>
                  <a:schemeClr val="hlink"/>
                </a:solidFill>
                <a:effectLst>
                  <a:outerShdw blurRad="38100" dist="38100" dir="2700000" algn="tl">
                    <a:srgbClr val="000000"/>
                  </a:outerShdw>
                </a:effectLst>
                <a:cs typeface="B Traffic" pitchFamily="2" charset="-78"/>
              </a:rPr>
              <a:t>(همیشه حق با معلمین بوده است </a:t>
            </a:r>
            <a:r>
              <a:rPr lang="ar-SA" sz="2800" b="1">
                <a:solidFill>
                  <a:schemeClr val="hlink"/>
                </a:solidFill>
                <a:effectLst>
                  <a:outerShdw blurRad="38100" dist="38100" dir="2700000" algn="tl">
                    <a:srgbClr val="000000"/>
                  </a:outerShdw>
                </a:effectLst>
                <a:latin typeface="Arial"/>
                <a:cs typeface="B Traffic" pitchFamily="2" charset="-78"/>
              </a:rPr>
              <a:t>–</a:t>
            </a:r>
            <a:r>
              <a:rPr lang="fa-IR" sz="2800" b="1">
                <a:solidFill>
                  <a:schemeClr val="hlink"/>
                </a:solidFill>
                <a:effectLst>
                  <a:outerShdw blurRad="38100" dist="38100" dir="2700000" algn="tl">
                    <a:srgbClr val="000000"/>
                  </a:outerShdw>
                </a:effectLst>
                <a:cs typeface="B Traffic" pitchFamily="2" charset="-78"/>
              </a:rPr>
              <a:t> مخالفت در همه سطوح نارواست)</a:t>
            </a:r>
            <a:endParaRPr lang="en-US" sz="2800" b="1">
              <a:solidFill>
                <a:schemeClr val="hlink"/>
              </a:solidFill>
              <a:effectLst>
                <a:outerShdw blurRad="38100" dist="38100" dir="2700000" algn="tl">
                  <a:srgbClr val="000000"/>
                </a:outerShdw>
              </a:effectLst>
              <a:cs typeface="B Traffic"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27651"/>
                                        </p:tgtEl>
                                        <p:attrNameLst>
                                          <p:attrName>style.visibility</p:attrName>
                                        </p:attrNameLst>
                                      </p:cBhvr>
                                      <p:to>
                                        <p:strVal val="visible"/>
                                      </p:to>
                                    </p:set>
                                    <p:anim to="" calcmode="lin" valueType="num">
                                      <p:cBhvr>
                                        <p:cTn id="7" dur="1" fill="hold"/>
                                        <p:tgtEl>
                                          <p:spTgt spid="27651"/>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990E6A35-92E0-4A27-A747-EBB3A73FE19C}" type="slidenum">
              <a:rPr lang="en-US"/>
              <a:pPr>
                <a:defRPr/>
              </a:pPr>
              <a:t>25</a:t>
            </a:fld>
            <a:endParaRPr lang="en-US"/>
          </a:p>
        </p:txBody>
      </p:sp>
      <p:sp>
        <p:nvSpPr>
          <p:cNvPr id="28674" name="Rectangle 2"/>
          <p:cNvSpPr>
            <a:spLocks noGrp="1" noChangeArrowheads="1"/>
          </p:cNvSpPr>
          <p:nvPr>
            <p:ph type="title"/>
          </p:nvPr>
        </p:nvSpPr>
        <p:spPr>
          <a:xfrm>
            <a:off x="457200" y="304800"/>
            <a:ext cx="8153400" cy="1431925"/>
          </a:xfrm>
        </p:spPr>
        <p:txBody>
          <a:bodyPr/>
          <a:lstStyle/>
          <a:p>
            <a:pPr marL="838200" indent="-838200" algn="ctr" rtl="1" eaLnBrk="1" hangingPunct="1">
              <a:defRPr/>
            </a:pPr>
            <a:r>
              <a:rPr lang="fa-IR" dirty="0" smtClean="0">
                <a:solidFill>
                  <a:srgbClr val="FFFF00"/>
                </a:solidFill>
                <a:latin typeface="IranNastaliq" pitchFamily="18" charset="0"/>
              </a:rPr>
              <a:t>معمای تعارض   </a:t>
            </a:r>
            <a:r>
              <a:rPr lang="en-US" sz="2400" b="0" dirty="0" smtClean="0">
                <a:solidFill>
                  <a:srgbClr val="FFFF00"/>
                </a:solidFill>
                <a:latin typeface="IranNastaliq" pitchFamily="18" charset="0"/>
              </a:rPr>
              <a:t>Conflict Dilemma</a:t>
            </a:r>
          </a:p>
        </p:txBody>
      </p:sp>
      <p:sp>
        <p:nvSpPr>
          <p:cNvPr id="28675" name="Rectangle 3"/>
          <p:cNvSpPr>
            <a:spLocks noChangeArrowheads="1"/>
          </p:cNvSpPr>
          <p:nvPr/>
        </p:nvSpPr>
        <p:spPr bwMode="auto">
          <a:xfrm>
            <a:off x="838200" y="2209800"/>
            <a:ext cx="8077200" cy="4114800"/>
          </a:xfrm>
          <a:prstGeom prst="rect">
            <a:avLst/>
          </a:prstGeom>
          <a:noFill/>
          <a:ln w="9525">
            <a:noFill/>
            <a:miter lim="800000"/>
            <a:headEnd/>
            <a:tailEnd/>
          </a:ln>
          <a:effectLst/>
        </p:spPr>
        <p:txBody>
          <a:bodyPr/>
          <a:lstStyle/>
          <a:p>
            <a:pPr marL="609600" indent="-609600">
              <a:lnSpc>
                <a:spcPct val="120000"/>
              </a:lnSpc>
              <a:spcBef>
                <a:spcPct val="40000"/>
              </a:spcBef>
              <a:buClr>
                <a:srgbClr val="66FF33"/>
              </a:buClr>
              <a:buSzPct val="70000"/>
              <a:buFont typeface="Wingdings" pitchFamily="2" charset="2"/>
              <a:buChar char="n"/>
              <a:defRPr/>
            </a:pPr>
            <a:r>
              <a:rPr lang="fa-IR" sz="3200" b="1">
                <a:effectLst>
                  <a:outerShdw blurRad="38100" dist="38100" dir="2700000" algn="tl">
                    <a:srgbClr val="000000"/>
                  </a:outerShdw>
                </a:effectLst>
                <a:cs typeface="B Traffic" pitchFamily="2" charset="-78"/>
              </a:rPr>
              <a:t>آموزشهای کلیسا و مذهبی همیشه بر صلح و سازش و آرامش تأکید کرده است. </a:t>
            </a:r>
          </a:p>
          <a:p>
            <a:pPr marL="609600" indent="-609600">
              <a:lnSpc>
                <a:spcPct val="120000"/>
              </a:lnSpc>
              <a:spcBef>
                <a:spcPct val="40000"/>
              </a:spcBef>
              <a:buClr>
                <a:srgbClr val="66FF33"/>
              </a:buClr>
              <a:buSzPct val="70000"/>
              <a:buFont typeface="Wingdings" pitchFamily="2" charset="2"/>
              <a:buChar char="n"/>
              <a:defRPr/>
            </a:pPr>
            <a:r>
              <a:rPr lang="fa-IR" sz="3200" b="1">
                <a:effectLst>
                  <a:outerShdw blurRad="38100" dist="38100" dir="2700000" algn="tl">
                    <a:srgbClr val="000000"/>
                  </a:outerShdw>
                </a:effectLst>
                <a:cs typeface="B Traffic" pitchFamily="2" charset="-78"/>
              </a:rPr>
              <a:t>اگر چه مدارکی علیه دیدگاه سنتی وجود دارد ولی همواره از آن حمایت شده است. </a:t>
            </a:r>
            <a:endParaRPr lang="en-US" sz="3200" b="1">
              <a:effectLst>
                <a:outerShdw blurRad="38100" dist="38100" dir="2700000" algn="tl">
                  <a:srgbClr val="000000"/>
                </a:outerShdw>
              </a:effectLst>
              <a:cs typeface="B Traffic"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28675"/>
                                        </p:tgtEl>
                                        <p:attrNameLst>
                                          <p:attrName>style.visibility</p:attrName>
                                        </p:attrNameLst>
                                      </p:cBhvr>
                                      <p:to>
                                        <p:strVal val="visible"/>
                                      </p:to>
                                    </p:set>
                                    <p:anim to="" calcmode="lin" valueType="num">
                                      <p:cBhvr>
                                        <p:cTn id="7" dur="1" fill="hold"/>
                                        <p:tgtEl>
                                          <p:spTgt spid="28675"/>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0BB55A15-7C03-4312-98D4-14BE3EF59A7F}" type="slidenum">
              <a:rPr lang="en-US"/>
              <a:pPr>
                <a:defRPr/>
              </a:pPr>
              <a:t>26</a:t>
            </a:fld>
            <a:endParaRPr lang="en-US"/>
          </a:p>
        </p:txBody>
      </p:sp>
      <p:sp>
        <p:nvSpPr>
          <p:cNvPr id="29698" name="Rectangle 2"/>
          <p:cNvSpPr>
            <a:spLocks noGrp="1" noChangeArrowheads="1"/>
          </p:cNvSpPr>
          <p:nvPr>
            <p:ph type="title"/>
          </p:nvPr>
        </p:nvSpPr>
        <p:spPr>
          <a:xfrm>
            <a:off x="457200" y="304800"/>
            <a:ext cx="8153400" cy="1431925"/>
          </a:xfrm>
        </p:spPr>
        <p:txBody>
          <a:bodyPr/>
          <a:lstStyle/>
          <a:p>
            <a:pPr marL="838200" indent="-838200" algn="ctr" rtl="1" eaLnBrk="1" hangingPunct="1">
              <a:defRPr/>
            </a:pPr>
            <a:r>
              <a:rPr lang="fa-IR" sz="5400" dirty="0" smtClean="0">
                <a:solidFill>
                  <a:srgbClr val="FFFF00"/>
                </a:solidFill>
                <a:latin typeface="IranNastaliq" pitchFamily="18" charset="0"/>
              </a:rPr>
              <a:t>فرایند  تعارض</a:t>
            </a:r>
            <a:endParaRPr lang="en-US" sz="5400" dirty="0" smtClean="0">
              <a:solidFill>
                <a:srgbClr val="FFFF00"/>
              </a:solidFill>
              <a:latin typeface="IranNastaliq" pitchFamily="18" charset="0"/>
            </a:endParaRPr>
          </a:p>
        </p:txBody>
      </p:sp>
      <p:sp>
        <p:nvSpPr>
          <p:cNvPr id="29699" name="Rectangle 3"/>
          <p:cNvSpPr>
            <a:spLocks noChangeArrowheads="1"/>
          </p:cNvSpPr>
          <p:nvPr/>
        </p:nvSpPr>
        <p:spPr bwMode="auto">
          <a:xfrm>
            <a:off x="838200" y="2209800"/>
            <a:ext cx="8077200" cy="4114800"/>
          </a:xfrm>
          <a:prstGeom prst="rect">
            <a:avLst/>
          </a:prstGeom>
          <a:noFill/>
          <a:ln w="9525">
            <a:noFill/>
            <a:miter lim="800000"/>
            <a:headEnd/>
            <a:tailEnd/>
          </a:ln>
          <a:effectLst/>
        </p:spPr>
        <p:txBody>
          <a:bodyPr/>
          <a:lstStyle/>
          <a:p>
            <a:pPr marL="609600" indent="-609600">
              <a:lnSpc>
                <a:spcPct val="120000"/>
              </a:lnSpc>
              <a:spcBef>
                <a:spcPct val="40000"/>
              </a:spcBef>
              <a:buClr>
                <a:srgbClr val="66FF33"/>
              </a:buClr>
              <a:buFont typeface="Wingdings" pitchFamily="2" charset="2"/>
              <a:buChar char="n"/>
              <a:defRPr/>
            </a:pPr>
            <a:r>
              <a:rPr lang="fa-IR" sz="3200" b="1">
                <a:effectLst>
                  <a:outerShdw blurRad="38100" dist="38100" dir="2700000" algn="tl">
                    <a:srgbClr val="000000"/>
                  </a:outerShdw>
                </a:effectLst>
                <a:cs typeface="B Traffic" pitchFamily="2" charset="-78"/>
              </a:rPr>
              <a:t>فرایند تعارض از 4 مرحله تشکیل شده است:</a:t>
            </a:r>
          </a:p>
          <a:p>
            <a:pPr marL="990600" lvl="1" indent="-533400">
              <a:lnSpc>
                <a:spcPct val="120000"/>
              </a:lnSpc>
              <a:spcBef>
                <a:spcPct val="40000"/>
              </a:spcBef>
              <a:buClr>
                <a:srgbClr val="66FF33"/>
              </a:buClr>
              <a:buFontTx/>
              <a:buAutoNum type="arabicPeriod"/>
              <a:defRPr/>
            </a:pPr>
            <a:r>
              <a:rPr lang="fa-IR" sz="2800" b="1">
                <a:effectLst>
                  <a:outerShdw blurRad="38100" dist="38100" dir="2700000" algn="tl">
                    <a:srgbClr val="000000"/>
                  </a:outerShdw>
                </a:effectLst>
                <a:cs typeface="B Traffic" pitchFamily="2" charset="-78"/>
              </a:rPr>
              <a:t>مخالفتهای بالقوه </a:t>
            </a:r>
          </a:p>
          <a:p>
            <a:pPr marL="990600" lvl="1" indent="-533400">
              <a:lnSpc>
                <a:spcPct val="120000"/>
              </a:lnSpc>
              <a:spcBef>
                <a:spcPct val="40000"/>
              </a:spcBef>
              <a:buClr>
                <a:srgbClr val="66FF33"/>
              </a:buClr>
              <a:buFontTx/>
              <a:buAutoNum type="arabicPeriod"/>
              <a:defRPr/>
            </a:pPr>
            <a:r>
              <a:rPr lang="fa-IR" sz="2800" b="1">
                <a:effectLst>
                  <a:outerShdw blurRad="38100" dist="38100" dir="2700000" algn="tl">
                    <a:srgbClr val="000000"/>
                  </a:outerShdw>
                </a:effectLst>
                <a:cs typeface="B Traffic" pitchFamily="2" charset="-78"/>
              </a:rPr>
              <a:t>بروز تعارض </a:t>
            </a:r>
          </a:p>
          <a:p>
            <a:pPr marL="990600" lvl="1" indent="-533400">
              <a:lnSpc>
                <a:spcPct val="120000"/>
              </a:lnSpc>
              <a:spcBef>
                <a:spcPct val="40000"/>
              </a:spcBef>
              <a:buClr>
                <a:srgbClr val="66FF33"/>
              </a:buClr>
              <a:buFontTx/>
              <a:buAutoNum type="arabicPeriod"/>
              <a:defRPr/>
            </a:pPr>
            <a:r>
              <a:rPr lang="fa-IR" sz="2800" b="1">
                <a:effectLst>
                  <a:outerShdw blurRad="38100" dist="38100" dir="2700000" algn="tl">
                    <a:srgbClr val="000000"/>
                  </a:outerShdw>
                </a:effectLst>
                <a:cs typeface="B Traffic" pitchFamily="2" charset="-78"/>
              </a:rPr>
              <a:t>رفتار </a:t>
            </a:r>
          </a:p>
          <a:p>
            <a:pPr marL="990600" lvl="1" indent="-533400">
              <a:lnSpc>
                <a:spcPct val="120000"/>
              </a:lnSpc>
              <a:spcBef>
                <a:spcPct val="40000"/>
              </a:spcBef>
              <a:buClr>
                <a:srgbClr val="66FF33"/>
              </a:buClr>
              <a:buFontTx/>
              <a:buAutoNum type="arabicPeriod"/>
              <a:defRPr/>
            </a:pPr>
            <a:r>
              <a:rPr lang="fa-IR" sz="2800" b="1">
                <a:effectLst>
                  <a:outerShdw blurRad="38100" dist="38100" dir="2700000" algn="tl">
                    <a:srgbClr val="000000"/>
                  </a:outerShdw>
                </a:effectLst>
                <a:cs typeface="B Traffic" pitchFamily="2" charset="-78"/>
              </a:rPr>
              <a:t>نتایج</a:t>
            </a:r>
            <a:endParaRPr lang="en-US" sz="2800" b="1">
              <a:effectLst>
                <a:outerShdw blurRad="38100" dist="38100" dir="2700000" algn="tl">
                  <a:srgbClr val="000000"/>
                </a:outerShdw>
              </a:effectLst>
              <a:cs typeface="B Traffic"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29698"/>
                                        </p:tgtEl>
                                        <p:attrNameLst>
                                          <p:attrName>style.visibility</p:attrName>
                                        </p:attrNameLst>
                                      </p:cBhvr>
                                      <p:to>
                                        <p:strVal val="visible"/>
                                      </p:to>
                                    </p:set>
                                    <p:anim to="" calcmode="lin" valueType="num">
                                      <p:cBhvr>
                                        <p:cTn id="7" dur="1" fill="hold"/>
                                        <p:tgtEl>
                                          <p:spTgt spid="29698"/>
                                        </p:tgtEl>
                                        <p:attrNameLst>
                                          <p:attrName/>
                                        </p:attrNameLst>
                                      </p:cBhvr>
                                    </p:anim>
                                  </p:childTnLst>
                                </p:cTn>
                              </p:par>
                            </p:childTnLst>
                          </p:cTn>
                        </p:par>
                        <p:par>
                          <p:cTn id="8" fill="hold">
                            <p:stCondLst>
                              <p:cond delay="0"/>
                            </p:stCondLst>
                            <p:childTnLst>
                              <p:par>
                                <p:cTn id="9" presetID="24" presetClass="entr" presetSubtype="0" fill="hold" grpId="0" nodeType="afterEffect">
                                  <p:stCondLst>
                                    <p:cond delay="0"/>
                                  </p:stCondLst>
                                  <p:childTnLst>
                                    <p:set>
                                      <p:cBhvr>
                                        <p:cTn id="10" dur="1" fill="hold">
                                          <p:stCondLst>
                                            <p:cond delay="0"/>
                                          </p:stCondLst>
                                        </p:cTn>
                                        <p:tgtEl>
                                          <p:spTgt spid="29699"/>
                                        </p:tgtEl>
                                        <p:attrNameLst>
                                          <p:attrName>style.visibility</p:attrName>
                                        </p:attrNameLst>
                                      </p:cBhvr>
                                      <p:to>
                                        <p:strVal val="visible"/>
                                      </p:to>
                                    </p:set>
                                    <p:anim to="" calcmode="lin" valueType="num">
                                      <p:cBhvr>
                                        <p:cTn id="11" dur="1" fill="hold"/>
                                        <p:tgtEl>
                                          <p:spTgt spid="29699"/>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p:bldP spid="29699"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EE9EBC94-C314-43A9-9CCF-40023AF03648}" type="slidenum">
              <a:rPr lang="en-US"/>
              <a:pPr>
                <a:defRPr/>
              </a:pPr>
              <a:t>27</a:t>
            </a:fld>
            <a:endParaRPr lang="en-US"/>
          </a:p>
        </p:txBody>
      </p:sp>
      <p:sp>
        <p:nvSpPr>
          <p:cNvPr id="30722" name="Rectangle 2"/>
          <p:cNvSpPr>
            <a:spLocks noGrp="1" noChangeArrowheads="1"/>
          </p:cNvSpPr>
          <p:nvPr>
            <p:ph type="title"/>
          </p:nvPr>
        </p:nvSpPr>
        <p:spPr>
          <a:xfrm>
            <a:off x="457200" y="304800"/>
            <a:ext cx="8153400" cy="1431925"/>
          </a:xfrm>
        </p:spPr>
        <p:txBody>
          <a:bodyPr/>
          <a:lstStyle/>
          <a:p>
            <a:pPr marL="838200" indent="-838200" algn="ctr" rtl="1" eaLnBrk="1" hangingPunct="1">
              <a:defRPr/>
            </a:pPr>
            <a:r>
              <a:rPr lang="fa-IR" sz="5400" b="0" dirty="0" smtClean="0">
                <a:solidFill>
                  <a:srgbClr val="FFFF00"/>
                </a:solidFill>
                <a:latin typeface="IranNastaliq" pitchFamily="18" charset="0"/>
              </a:rPr>
              <a:t>مرحله اول : مخالفت های بالقوه </a:t>
            </a:r>
            <a:endParaRPr lang="en-US" sz="5400" b="0" dirty="0" smtClean="0">
              <a:solidFill>
                <a:srgbClr val="FFFF00"/>
              </a:solidFill>
              <a:latin typeface="IranNastaliq" pitchFamily="18" charset="0"/>
            </a:endParaRPr>
          </a:p>
        </p:txBody>
      </p:sp>
      <p:sp>
        <p:nvSpPr>
          <p:cNvPr id="30723" name="Rectangle 3"/>
          <p:cNvSpPr>
            <a:spLocks noChangeArrowheads="1"/>
          </p:cNvSpPr>
          <p:nvPr/>
        </p:nvSpPr>
        <p:spPr bwMode="auto">
          <a:xfrm>
            <a:off x="838200" y="2209800"/>
            <a:ext cx="8077200" cy="4114800"/>
          </a:xfrm>
          <a:prstGeom prst="rect">
            <a:avLst/>
          </a:prstGeom>
          <a:noFill/>
          <a:ln w="9525">
            <a:noFill/>
            <a:miter lim="800000"/>
            <a:headEnd/>
            <a:tailEnd/>
          </a:ln>
          <a:effectLst/>
        </p:spPr>
        <p:txBody>
          <a:bodyPr/>
          <a:lstStyle/>
          <a:p>
            <a:pPr marL="609600" indent="-609600">
              <a:lnSpc>
                <a:spcPct val="120000"/>
              </a:lnSpc>
              <a:spcBef>
                <a:spcPct val="40000"/>
              </a:spcBef>
              <a:buClr>
                <a:srgbClr val="66FF33"/>
              </a:buClr>
              <a:buFont typeface="Wingdings" pitchFamily="2" charset="2"/>
              <a:buChar char="n"/>
              <a:defRPr/>
            </a:pPr>
            <a:r>
              <a:rPr lang="fa-IR" sz="3200" b="1">
                <a:effectLst>
                  <a:outerShdw blurRad="38100" dist="38100" dir="2700000" algn="tl">
                    <a:srgbClr val="000000"/>
                  </a:outerShdw>
                </a:effectLst>
                <a:cs typeface="B Traffic" pitchFamily="2" charset="-78"/>
              </a:rPr>
              <a:t>در این مرحله وجود شرایطی است که زمینه ایجاد تعارض را فراهم می کند.</a:t>
            </a:r>
          </a:p>
          <a:p>
            <a:pPr marL="609600" indent="-609600">
              <a:lnSpc>
                <a:spcPct val="120000"/>
              </a:lnSpc>
              <a:spcBef>
                <a:spcPct val="40000"/>
              </a:spcBef>
              <a:buClr>
                <a:srgbClr val="66FF33"/>
              </a:buClr>
              <a:buFont typeface="Wingdings" pitchFamily="2" charset="2"/>
              <a:buChar char="n"/>
              <a:defRPr/>
            </a:pPr>
            <a:r>
              <a:rPr lang="fa-IR" sz="3200" b="1">
                <a:effectLst>
                  <a:outerShdw blurRad="38100" dist="38100" dir="2700000" algn="tl">
                    <a:srgbClr val="000000"/>
                  </a:outerShdw>
                </a:effectLst>
                <a:cs typeface="B Traffic" pitchFamily="2" charset="-78"/>
              </a:rPr>
              <a:t>این شرایط  الزاماً به تعارض منتهی نمی شود.</a:t>
            </a:r>
          </a:p>
          <a:p>
            <a:pPr marL="609600" indent="-609600">
              <a:lnSpc>
                <a:spcPct val="120000"/>
              </a:lnSpc>
              <a:spcBef>
                <a:spcPct val="40000"/>
              </a:spcBef>
              <a:buClr>
                <a:srgbClr val="66FF33"/>
              </a:buClr>
              <a:buFont typeface="Wingdings" pitchFamily="2" charset="2"/>
              <a:buChar char="n"/>
              <a:defRPr/>
            </a:pPr>
            <a:r>
              <a:rPr lang="fa-IR" sz="3200" b="1">
                <a:effectLst>
                  <a:outerShdw blurRad="38100" dist="38100" dir="2700000" algn="tl">
                    <a:srgbClr val="000000"/>
                  </a:outerShdw>
                </a:effectLst>
                <a:cs typeface="B Traffic" pitchFamily="2" charset="-78"/>
              </a:rPr>
              <a:t>شرایط عبارتند از 3 گروه عمده (ارتباطات </a:t>
            </a:r>
            <a:r>
              <a:rPr lang="ar-SA" sz="3200" b="1">
                <a:effectLst>
                  <a:outerShdw blurRad="38100" dist="38100" dir="2700000" algn="tl">
                    <a:srgbClr val="000000"/>
                  </a:outerShdw>
                </a:effectLst>
                <a:latin typeface="Arial"/>
                <a:cs typeface="B Traffic" pitchFamily="2" charset="-78"/>
              </a:rPr>
              <a:t>–</a:t>
            </a:r>
            <a:r>
              <a:rPr lang="fa-IR" sz="3200" b="1">
                <a:effectLst>
                  <a:outerShdw blurRad="38100" dist="38100" dir="2700000" algn="tl">
                    <a:srgbClr val="000000"/>
                  </a:outerShdw>
                </a:effectLst>
                <a:cs typeface="B Traffic" pitchFamily="2" charset="-78"/>
              </a:rPr>
              <a:t> ساختار </a:t>
            </a:r>
            <a:r>
              <a:rPr lang="ar-SA" sz="3200" b="1">
                <a:effectLst>
                  <a:outerShdw blurRad="38100" dist="38100" dir="2700000" algn="tl">
                    <a:srgbClr val="000000"/>
                  </a:outerShdw>
                </a:effectLst>
                <a:latin typeface="Arial"/>
                <a:cs typeface="B Traffic" pitchFamily="2" charset="-78"/>
              </a:rPr>
              <a:t>–</a:t>
            </a:r>
            <a:r>
              <a:rPr lang="fa-IR" sz="3200" b="1">
                <a:effectLst>
                  <a:outerShdw blurRad="38100" dist="38100" dir="2700000" algn="tl">
                    <a:srgbClr val="000000"/>
                  </a:outerShdw>
                </a:effectLst>
                <a:cs typeface="B Traffic" pitchFamily="2" charset="-78"/>
              </a:rPr>
              <a:t> متغیرهای شخصی) </a:t>
            </a:r>
          </a:p>
          <a:p>
            <a:pPr marL="609600" indent="-609600">
              <a:lnSpc>
                <a:spcPct val="120000"/>
              </a:lnSpc>
              <a:spcBef>
                <a:spcPct val="40000"/>
              </a:spcBef>
              <a:buClr>
                <a:srgbClr val="66FF33"/>
              </a:buClr>
              <a:buFont typeface="Wingdings" pitchFamily="2" charset="2"/>
              <a:buChar char="n"/>
              <a:defRPr/>
            </a:pPr>
            <a:r>
              <a:rPr lang="fa-IR" sz="3200" b="1">
                <a:effectLst>
                  <a:outerShdw blurRad="38100" dist="38100" dir="2700000" algn="tl">
                    <a:srgbClr val="000000"/>
                  </a:outerShdw>
                </a:effectLst>
                <a:cs typeface="B Traffic" pitchFamily="2" charset="-78"/>
              </a:rPr>
              <a:t>اینها منشاء یا علل تعارض به حساب می آیند.</a:t>
            </a:r>
            <a:endParaRPr lang="en-US" sz="3200" b="1">
              <a:effectLst>
                <a:outerShdw blurRad="38100" dist="38100" dir="2700000" algn="tl">
                  <a:srgbClr val="000000"/>
                </a:outerShdw>
              </a:effectLst>
              <a:cs typeface="B Traffic"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30722"/>
                                        </p:tgtEl>
                                        <p:attrNameLst>
                                          <p:attrName>style.visibility</p:attrName>
                                        </p:attrNameLst>
                                      </p:cBhvr>
                                      <p:to>
                                        <p:strVal val="visible"/>
                                      </p:to>
                                    </p:set>
                                    <p:anim to="" calcmode="lin" valueType="num">
                                      <p:cBhvr>
                                        <p:cTn id="7" dur="1" fill="hold"/>
                                        <p:tgtEl>
                                          <p:spTgt spid="30722"/>
                                        </p:tgtEl>
                                        <p:attrNameLst>
                                          <p:attrName/>
                                        </p:attrNameLst>
                                      </p:cBhvr>
                                    </p:anim>
                                  </p:childTnLst>
                                </p:cTn>
                              </p:par>
                            </p:childTnLst>
                          </p:cTn>
                        </p:par>
                        <p:par>
                          <p:cTn id="8" fill="hold">
                            <p:stCondLst>
                              <p:cond delay="0"/>
                            </p:stCondLst>
                            <p:childTnLst>
                              <p:par>
                                <p:cTn id="9" presetID="2" presetClass="entr" presetSubtype="12" fill="hold" grpId="0" nodeType="afterEffect">
                                  <p:stCondLst>
                                    <p:cond delay="0"/>
                                  </p:stCondLst>
                                  <p:childTnLst>
                                    <p:set>
                                      <p:cBhvr>
                                        <p:cTn id="10" dur="1" fill="hold">
                                          <p:stCondLst>
                                            <p:cond delay="0"/>
                                          </p:stCondLst>
                                        </p:cTn>
                                        <p:tgtEl>
                                          <p:spTgt spid="30723"/>
                                        </p:tgtEl>
                                        <p:attrNameLst>
                                          <p:attrName>style.visibility</p:attrName>
                                        </p:attrNameLst>
                                      </p:cBhvr>
                                      <p:to>
                                        <p:strVal val="visible"/>
                                      </p:to>
                                    </p:set>
                                    <p:anim calcmode="lin" valueType="num">
                                      <p:cBhvr additive="base">
                                        <p:cTn id="11" dur="1000" fill="hold"/>
                                        <p:tgtEl>
                                          <p:spTgt spid="30723"/>
                                        </p:tgtEl>
                                        <p:attrNameLst>
                                          <p:attrName>ppt_x</p:attrName>
                                        </p:attrNameLst>
                                      </p:cBhvr>
                                      <p:tavLst>
                                        <p:tav tm="0">
                                          <p:val>
                                            <p:strVal val="0-#ppt_w/2"/>
                                          </p:val>
                                        </p:tav>
                                        <p:tav tm="100000">
                                          <p:val>
                                            <p:strVal val="#ppt_x"/>
                                          </p:val>
                                        </p:tav>
                                      </p:tavLst>
                                    </p:anim>
                                    <p:anim calcmode="lin" valueType="num">
                                      <p:cBhvr additive="base">
                                        <p:cTn id="12" dur="1000" fill="hold"/>
                                        <p:tgtEl>
                                          <p:spTgt spid="307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p:bldP spid="30723"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AE8BB2E6-3495-4186-825C-269D3CF3972B}" type="slidenum">
              <a:rPr lang="en-US"/>
              <a:pPr>
                <a:defRPr/>
              </a:pPr>
              <a:t>28</a:t>
            </a:fld>
            <a:endParaRPr lang="en-US"/>
          </a:p>
        </p:txBody>
      </p:sp>
      <p:sp>
        <p:nvSpPr>
          <p:cNvPr id="31746" name="Rectangle 2"/>
          <p:cNvSpPr>
            <a:spLocks noGrp="1" noChangeArrowheads="1"/>
          </p:cNvSpPr>
          <p:nvPr>
            <p:ph type="title"/>
          </p:nvPr>
        </p:nvSpPr>
        <p:spPr>
          <a:xfrm>
            <a:off x="457200" y="304800"/>
            <a:ext cx="8153400" cy="1431925"/>
          </a:xfrm>
        </p:spPr>
        <p:txBody>
          <a:bodyPr/>
          <a:lstStyle/>
          <a:p>
            <a:pPr marL="838200" indent="-838200" algn="ctr" rtl="1" eaLnBrk="1" hangingPunct="1">
              <a:defRPr/>
            </a:pPr>
            <a:r>
              <a:rPr lang="fa-IR" sz="4800" b="0" dirty="0" smtClean="0">
                <a:solidFill>
                  <a:srgbClr val="66FF33"/>
                </a:solidFill>
                <a:latin typeface="IranNastaliq" pitchFamily="18" charset="0"/>
              </a:rPr>
              <a:t>الف. بررسی عامل ارتباطات </a:t>
            </a:r>
            <a:endParaRPr lang="en-US" sz="4800" b="0" dirty="0" smtClean="0">
              <a:solidFill>
                <a:srgbClr val="66FF33"/>
              </a:solidFill>
              <a:latin typeface="IranNastaliq" pitchFamily="18" charset="0"/>
            </a:endParaRPr>
          </a:p>
        </p:txBody>
      </p:sp>
      <p:sp>
        <p:nvSpPr>
          <p:cNvPr id="31747" name="Rectangle 3"/>
          <p:cNvSpPr>
            <a:spLocks noChangeArrowheads="1"/>
          </p:cNvSpPr>
          <p:nvPr/>
        </p:nvSpPr>
        <p:spPr bwMode="auto">
          <a:xfrm>
            <a:off x="838200" y="2209800"/>
            <a:ext cx="8077200" cy="4114800"/>
          </a:xfrm>
          <a:prstGeom prst="rect">
            <a:avLst/>
          </a:prstGeom>
          <a:noFill/>
          <a:ln w="9525">
            <a:noFill/>
            <a:miter lim="800000"/>
            <a:headEnd/>
            <a:tailEnd/>
          </a:ln>
          <a:effectLst/>
        </p:spPr>
        <p:txBody>
          <a:bodyPr/>
          <a:lstStyle/>
          <a:p>
            <a:pPr marL="609600" indent="-609600">
              <a:lnSpc>
                <a:spcPct val="120000"/>
              </a:lnSpc>
              <a:spcBef>
                <a:spcPct val="40000"/>
              </a:spcBef>
              <a:buClr>
                <a:srgbClr val="66FF33"/>
              </a:buClr>
              <a:buFont typeface="Wingdings" pitchFamily="2" charset="2"/>
              <a:buChar char="n"/>
              <a:defRPr/>
            </a:pPr>
            <a:r>
              <a:rPr lang="fa-IR" sz="3200" b="1">
                <a:effectLst>
                  <a:outerShdw blurRad="38100" dist="38100" dir="2700000" algn="tl">
                    <a:srgbClr val="000000"/>
                  </a:outerShdw>
                </a:effectLst>
                <a:cs typeface="B Traffic" pitchFamily="2" charset="-78"/>
              </a:rPr>
              <a:t>ارتباطات ضعیف </a:t>
            </a:r>
            <a:r>
              <a:rPr lang="ar-SA" sz="3200" b="1">
                <a:effectLst>
                  <a:outerShdw blurRad="38100" dist="38100" dir="2700000" algn="tl">
                    <a:srgbClr val="000000"/>
                  </a:outerShdw>
                </a:effectLst>
                <a:latin typeface="Arial"/>
                <a:cs typeface="B Traffic" pitchFamily="2" charset="-78"/>
              </a:rPr>
              <a:t>–</a:t>
            </a:r>
            <a:r>
              <a:rPr lang="fa-IR" sz="3200" b="1">
                <a:effectLst>
                  <a:outerShdw blurRad="38100" dist="38100" dir="2700000" algn="tl">
                    <a:srgbClr val="000000"/>
                  </a:outerShdw>
                </a:effectLst>
                <a:cs typeface="B Traffic" pitchFamily="2" charset="-78"/>
              </a:rPr>
              <a:t> نفهمیدن زبان یکدیگر </a:t>
            </a:r>
            <a:r>
              <a:rPr lang="ar-SA" sz="3200" b="1">
                <a:effectLst>
                  <a:outerShdw blurRad="38100" dist="38100" dir="2700000" algn="tl">
                    <a:srgbClr val="000000"/>
                  </a:outerShdw>
                </a:effectLst>
                <a:latin typeface="Arial"/>
                <a:cs typeface="B Traffic" pitchFamily="2" charset="-78"/>
              </a:rPr>
              <a:t>–</a:t>
            </a:r>
            <a:r>
              <a:rPr lang="fa-IR" sz="3200" b="1">
                <a:effectLst>
                  <a:outerShdw blurRad="38100" dist="38100" dir="2700000" algn="tl">
                    <a:srgbClr val="000000"/>
                  </a:outerShdw>
                </a:effectLst>
                <a:cs typeface="B Traffic" pitchFamily="2" charset="-78"/>
              </a:rPr>
              <a:t> تعبیر و تغییر گفتار </a:t>
            </a:r>
            <a:r>
              <a:rPr lang="ar-SA" sz="3200" b="1">
                <a:effectLst>
                  <a:outerShdw blurRad="38100" dist="38100" dir="2700000" algn="tl">
                    <a:srgbClr val="000000"/>
                  </a:outerShdw>
                </a:effectLst>
                <a:latin typeface="Arial"/>
                <a:cs typeface="B Traffic" pitchFamily="2" charset="-78"/>
              </a:rPr>
              <a:t>–</a:t>
            </a:r>
            <a:r>
              <a:rPr lang="fa-IR" sz="3200" b="1">
                <a:effectLst>
                  <a:outerShdw blurRad="38100" dist="38100" dir="2700000" algn="tl">
                    <a:srgbClr val="000000"/>
                  </a:outerShdw>
                </a:effectLst>
                <a:cs typeface="B Traffic" pitchFamily="2" charset="-78"/>
              </a:rPr>
              <a:t> وجود سروصدا و عوامل مزاحم </a:t>
            </a:r>
            <a:r>
              <a:rPr lang="ar-SA" sz="3200" b="1">
                <a:effectLst>
                  <a:outerShdw blurRad="38100" dist="38100" dir="2700000" algn="tl">
                    <a:srgbClr val="000000"/>
                  </a:outerShdw>
                </a:effectLst>
                <a:latin typeface="Arial"/>
                <a:cs typeface="B Traffic" pitchFamily="2" charset="-78"/>
              </a:rPr>
              <a:t>–</a:t>
            </a:r>
            <a:r>
              <a:rPr lang="fa-IR" sz="3200" b="1">
                <a:effectLst>
                  <a:outerShdw blurRad="38100" dist="38100" dir="2700000" algn="tl">
                    <a:srgbClr val="000000"/>
                  </a:outerShdw>
                </a:effectLst>
                <a:cs typeface="B Traffic" pitchFamily="2" charset="-78"/>
              </a:rPr>
              <a:t> اختلاف در اطلاعات و آموزش </a:t>
            </a:r>
            <a:r>
              <a:rPr lang="ar-SA" sz="3200" b="1">
                <a:effectLst>
                  <a:outerShdw blurRad="38100" dist="38100" dir="2700000" algn="tl">
                    <a:srgbClr val="000000"/>
                  </a:outerShdw>
                </a:effectLst>
                <a:latin typeface="Arial"/>
                <a:cs typeface="B Traffic" pitchFamily="2" charset="-78"/>
              </a:rPr>
              <a:t>–</a:t>
            </a:r>
            <a:r>
              <a:rPr lang="fa-IR" sz="3200" b="1">
                <a:effectLst>
                  <a:outerShdw blurRad="38100" dist="38100" dir="2700000" algn="tl">
                    <a:srgbClr val="000000"/>
                  </a:outerShdw>
                </a:effectLst>
                <a:cs typeface="B Traffic" pitchFamily="2" charset="-78"/>
              </a:rPr>
              <a:t> تفاوت نگرشها </a:t>
            </a:r>
            <a:r>
              <a:rPr lang="ar-SA" sz="3200" b="1">
                <a:effectLst>
                  <a:outerShdw blurRad="38100" dist="38100" dir="2700000" algn="tl">
                    <a:srgbClr val="000000"/>
                  </a:outerShdw>
                </a:effectLst>
                <a:latin typeface="Arial"/>
                <a:cs typeface="B Traffic" pitchFamily="2" charset="-78"/>
              </a:rPr>
              <a:t>–</a:t>
            </a:r>
            <a:r>
              <a:rPr lang="fa-IR" sz="3200" b="1">
                <a:effectLst>
                  <a:outerShdw blurRad="38100" dist="38100" dir="2700000" algn="tl">
                    <a:srgbClr val="000000"/>
                  </a:outerShdw>
                </a:effectLst>
                <a:cs typeface="B Traffic" pitchFamily="2" charset="-78"/>
              </a:rPr>
              <a:t> ارتباطات زیاد و یا خیلی کم </a:t>
            </a:r>
            <a:r>
              <a:rPr lang="ar-SA" sz="3200" b="1">
                <a:effectLst>
                  <a:outerShdw blurRad="38100" dist="38100" dir="2700000" algn="tl">
                    <a:srgbClr val="000000"/>
                  </a:outerShdw>
                </a:effectLst>
                <a:latin typeface="Arial"/>
                <a:cs typeface="B Traffic" pitchFamily="2" charset="-78"/>
              </a:rPr>
              <a:t>–</a:t>
            </a:r>
            <a:r>
              <a:rPr lang="fa-IR" sz="3200" b="1">
                <a:effectLst>
                  <a:outerShdw blurRad="38100" dist="38100" dir="2700000" algn="tl">
                    <a:srgbClr val="000000"/>
                  </a:outerShdw>
                </a:effectLst>
                <a:cs typeface="B Traffic" pitchFamily="2" charset="-78"/>
              </a:rPr>
              <a:t> انحراف ارتباطات از کانالهای رسمی </a:t>
            </a:r>
            <a:r>
              <a:rPr lang="ar-SA" sz="3200" b="1">
                <a:effectLst>
                  <a:outerShdw blurRad="38100" dist="38100" dir="2700000" algn="tl">
                    <a:srgbClr val="000000"/>
                  </a:outerShdw>
                </a:effectLst>
                <a:latin typeface="Arial"/>
                <a:cs typeface="B Traffic" pitchFamily="2" charset="-78"/>
              </a:rPr>
              <a:t>–</a:t>
            </a:r>
            <a:r>
              <a:rPr lang="fa-IR" sz="3200" b="1">
                <a:effectLst>
                  <a:outerShdw blurRad="38100" dist="38100" dir="2700000" algn="tl">
                    <a:srgbClr val="000000"/>
                  </a:outerShdw>
                </a:effectLst>
                <a:cs typeface="B Traffic" pitchFamily="2" charset="-78"/>
              </a:rPr>
              <a:t> فیلتر تصفیه</a:t>
            </a:r>
            <a:endParaRPr lang="en-US" sz="3200" b="1">
              <a:effectLst>
                <a:outerShdw blurRad="38100" dist="38100" dir="2700000" algn="tl">
                  <a:srgbClr val="000000"/>
                </a:outerShdw>
              </a:effectLst>
              <a:cs typeface="B Traffic"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31746"/>
                                        </p:tgtEl>
                                        <p:attrNameLst>
                                          <p:attrName>style.visibility</p:attrName>
                                        </p:attrNameLst>
                                      </p:cBhvr>
                                      <p:to>
                                        <p:strVal val="visible"/>
                                      </p:to>
                                    </p:set>
                                    <p:anim to="" calcmode="lin" valueType="num">
                                      <p:cBhvr>
                                        <p:cTn id="7" dur="1" fill="hold"/>
                                        <p:tgtEl>
                                          <p:spTgt spid="31746"/>
                                        </p:tgtEl>
                                        <p:attrNameLst>
                                          <p:attrName/>
                                        </p:attrNameLst>
                                      </p:cBhvr>
                                    </p:anim>
                                  </p:childTnLst>
                                </p:cTn>
                              </p:par>
                            </p:childTnLst>
                          </p:cTn>
                        </p:par>
                        <p:par>
                          <p:cTn id="8" fill="hold">
                            <p:stCondLst>
                              <p:cond delay="0"/>
                            </p:stCondLst>
                            <p:childTnLst>
                              <p:par>
                                <p:cTn id="9" presetID="24" presetClass="entr" presetSubtype="0" fill="hold" grpId="0" nodeType="afterEffect">
                                  <p:stCondLst>
                                    <p:cond delay="0"/>
                                  </p:stCondLst>
                                  <p:childTnLst>
                                    <p:set>
                                      <p:cBhvr>
                                        <p:cTn id="10" dur="1" fill="hold">
                                          <p:stCondLst>
                                            <p:cond delay="0"/>
                                          </p:stCondLst>
                                        </p:cTn>
                                        <p:tgtEl>
                                          <p:spTgt spid="31747"/>
                                        </p:tgtEl>
                                        <p:attrNameLst>
                                          <p:attrName>style.visibility</p:attrName>
                                        </p:attrNameLst>
                                      </p:cBhvr>
                                      <p:to>
                                        <p:strVal val="visible"/>
                                      </p:to>
                                    </p:set>
                                    <p:anim to="" calcmode="lin" valueType="num">
                                      <p:cBhvr>
                                        <p:cTn id="11" dur="1" fill="hold"/>
                                        <p:tgtEl>
                                          <p:spTgt spid="31747"/>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p:bldP spid="31747"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D3ACD9EE-D95F-4A28-B8A5-1207ADA6E944}" type="slidenum">
              <a:rPr lang="en-US"/>
              <a:pPr>
                <a:defRPr/>
              </a:pPr>
              <a:t>29</a:t>
            </a:fld>
            <a:endParaRPr lang="en-US"/>
          </a:p>
        </p:txBody>
      </p:sp>
      <p:sp>
        <p:nvSpPr>
          <p:cNvPr id="32770" name="Rectangle 2"/>
          <p:cNvSpPr>
            <a:spLocks noGrp="1" noChangeArrowheads="1"/>
          </p:cNvSpPr>
          <p:nvPr>
            <p:ph type="title"/>
          </p:nvPr>
        </p:nvSpPr>
        <p:spPr>
          <a:xfrm>
            <a:off x="457200" y="304800"/>
            <a:ext cx="8153400" cy="1431925"/>
          </a:xfrm>
        </p:spPr>
        <p:txBody>
          <a:bodyPr/>
          <a:lstStyle/>
          <a:p>
            <a:pPr marL="838200" indent="-838200" algn="ctr" rtl="1" eaLnBrk="1" hangingPunct="1">
              <a:defRPr/>
            </a:pPr>
            <a:r>
              <a:rPr lang="fa-IR" dirty="0" smtClean="0">
                <a:solidFill>
                  <a:srgbClr val="66FF33"/>
                </a:solidFill>
                <a:latin typeface="IranNastaliq" pitchFamily="18" charset="0"/>
              </a:rPr>
              <a:t>ب. بررسی عامل ساختار</a:t>
            </a:r>
            <a:endParaRPr lang="en-US" dirty="0" smtClean="0">
              <a:solidFill>
                <a:srgbClr val="66FF33"/>
              </a:solidFill>
              <a:latin typeface="IranNastaliq" pitchFamily="18" charset="0"/>
            </a:endParaRPr>
          </a:p>
        </p:txBody>
      </p:sp>
      <p:sp>
        <p:nvSpPr>
          <p:cNvPr id="32771" name="Rectangle 3"/>
          <p:cNvSpPr>
            <a:spLocks noChangeArrowheads="1"/>
          </p:cNvSpPr>
          <p:nvPr/>
        </p:nvSpPr>
        <p:spPr bwMode="auto">
          <a:xfrm>
            <a:off x="838200" y="2209800"/>
            <a:ext cx="8077200" cy="4114800"/>
          </a:xfrm>
          <a:prstGeom prst="rect">
            <a:avLst/>
          </a:prstGeom>
          <a:noFill/>
          <a:ln w="9525">
            <a:noFill/>
            <a:miter lim="800000"/>
            <a:headEnd/>
            <a:tailEnd/>
          </a:ln>
          <a:effectLst/>
        </p:spPr>
        <p:txBody>
          <a:bodyPr/>
          <a:lstStyle/>
          <a:p>
            <a:pPr marL="609600" indent="-609600">
              <a:lnSpc>
                <a:spcPct val="120000"/>
              </a:lnSpc>
              <a:spcBef>
                <a:spcPct val="40000"/>
              </a:spcBef>
              <a:buClr>
                <a:srgbClr val="66FF33"/>
              </a:buClr>
              <a:buFont typeface="Wingdings" pitchFamily="2" charset="2"/>
              <a:buChar char="n"/>
              <a:defRPr/>
            </a:pPr>
            <a:r>
              <a:rPr lang="fa-IR" sz="3200" b="1">
                <a:effectLst>
                  <a:outerShdw blurRad="38100" dist="38100" dir="2700000" algn="tl">
                    <a:srgbClr val="000000"/>
                  </a:outerShdw>
                </a:effectLst>
                <a:cs typeface="B Traffic" pitchFamily="2" charset="-78"/>
              </a:rPr>
              <a:t>اندازه یا بزرگی گروه </a:t>
            </a:r>
            <a:r>
              <a:rPr lang="ar-SA" sz="3200" b="1">
                <a:effectLst>
                  <a:outerShdw blurRad="38100" dist="38100" dir="2700000" algn="tl">
                    <a:srgbClr val="000000"/>
                  </a:outerShdw>
                </a:effectLst>
                <a:latin typeface="Arial"/>
                <a:cs typeface="B Traffic" pitchFamily="2" charset="-78"/>
              </a:rPr>
              <a:t>–</a:t>
            </a:r>
            <a:r>
              <a:rPr lang="fa-IR" sz="3200" b="1">
                <a:effectLst>
                  <a:outerShdw blurRad="38100" dist="38100" dir="2700000" algn="tl">
                    <a:srgbClr val="000000"/>
                  </a:outerShdw>
                </a:effectLst>
                <a:cs typeface="B Traffic" pitchFamily="2" charset="-78"/>
              </a:rPr>
              <a:t> میزان تخصصی بودن کارها </a:t>
            </a:r>
            <a:r>
              <a:rPr lang="ar-SA" sz="3200" b="1">
                <a:effectLst>
                  <a:outerShdw blurRad="38100" dist="38100" dir="2700000" algn="tl">
                    <a:srgbClr val="000000"/>
                  </a:outerShdw>
                </a:effectLst>
                <a:latin typeface="Arial"/>
                <a:cs typeface="B Traffic" pitchFamily="2" charset="-78"/>
              </a:rPr>
              <a:t>–</a:t>
            </a:r>
            <a:r>
              <a:rPr lang="fa-IR" sz="3200" b="1">
                <a:effectLst>
                  <a:outerShdw blurRad="38100" dist="38100" dir="2700000" algn="tl">
                    <a:srgbClr val="000000"/>
                  </a:outerShdw>
                </a:effectLst>
                <a:cs typeface="B Traffic" pitchFamily="2" charset="-78"/>
              </a:rPr>
              <a:t> مرزمسئولیت ها و وظایف </a:t>
            </a:r>
            <a:r>
              <a:rPr lang="ar-SA" sz="3200" b="1">
                <a:effectLst>
                  <a:outerShdw blurRad="38100" dist="38100" dir="2700000" algn="tl">
                    <a:srgbClr val="000000"/>
                  </a:outerShdw>
                </a:effectLst>
                <a:latin typeface="Arial"/>
                <a:cs typeface="B Traffic" pitchFamily="2" charset="-78"/>
              </a:rPr>
              <a:t>–</a:t>
            </a:r>
            <a:r>
              <a:rPr lang="fa-IR" sz="3200" b="1">
                <a:effectLst>
                  <a:outerShdw blurRad="38100" dist="38100" dir="2700000" algn="tl">
                    <a:srgbClr val="000000"/>
                  </a:outerShdw>
                </a:effectLst>
                <a:cs typeface="B Traffic" pitchFamily="2" charset="-78"/>
              </a:rPr>
              <a:t> سازگاری هدف فرد با گروه </a:t>
            </a:r>
            <a:r>
              <a:rPr lang="ar-SA" sz="3200" b="1">
                <a:effectLst>
                  <a:outerShdw blurRad="38100" dist="38100" dir="2700000" algn="tl">
                    <a:srgbClr val="000000"/>
                  </a:outerShdw>
                </a:effectLst>
                <a:latin typeface="Arial"/>
                <a:cs typeface="B Traffic" pitchFamily="2" charset="-78"/>
              </a:rPr>
              <a:t>–</a:t>
            </a:r>
            <a:r>
              <a:rPr lang="fa-IR" sz="3200" b="1">
                <a:effectLst>
                  <a:outerShdw blurRad="38100" dist="38100" dir="2700000" algn="tl">
                    <a:srgbClr val="000000"/>
                  </a:outerShdw>
                </a:effectLst>
                <a:cs typeface="B Traffic" pitchFamily="2" charset="-78"/>
              </a:rPr>
              <a:t> شیوه و سبک رهبری </a:t>
            </a:r>
            <a:r>
              <a:rPr lang="ar-SA" sz="3200" b="1">
                <a:effectLst>
                  <a:outerShdw blurRad="38100" dist="38100" dir="2700000" algn="tl">
                    <a:srgbClr val="000000"/>
                  </a:outerShdw>
                </a:effectLst>
                <a:latin typeface="Arial"/>
                <a:cs typeface="B Traffic" pitchFamily="2" charset="-78"/>
              </a:rPr>
              <a:t>–</a:t>
            </a:r>
            <a:r>
              <a:rPr lang="fa-IR" sz="3200" b="1">
                <a:effectLst>
                  <a:outerShdw blurRad="38100" dist="38100" dir="2700000" algn="tl">
                    <a:srgbClr val="000000"/>
                  </a:outerShdw>
                </a:effectLst>
                <a:cs typeface="B Traffic" pitchFamily="2" charset="-78"/>
              </a:rPr>
              <a:t> سیستم پرداخت حقوق و پاداش </a:t>
            </a:r>
            <a:r>
              <a:rPr lang="ar-SA" sz="3200" b="1">
                <a:effectLst>
                  <a:outerShdw blurRad="38100" dist="38100" dir="2700000" algn="tl">
                    <a:srgbClr val="000000"/>
                  </a:outerShdw>
                </a:effectLst>
                <a:latin typeface="Arial"/>
                <a:cs typeface="B Traffic" pitchFamily="2" charset="-78"/>
              </a:rPr>
              <a:t>–</a:t>
            </a:r>
            <a:r>
              <a:rPr lang="fa-IR" sz="3200" b="1">
                <a:effectLst>
                  <a:outerShdw blurRad="38100" dist="38100" dir="2700000" algn="tl">
                    <a:srgbClr val="000000"/>
                  </a:outerShdw>
                </a:effectLst>
                <a:cs typeface="B Traffic" pitchFamily="2" charset="-78"/>
              </a:rPr>
              <a:t> میزان وابستگی گروهها به یکدیگر.</a:t>
            </a:r>
            <a:endParaRPr lang="en-US" sz="3200" b="1">
              <a:effectLst>
                <a:outerShdw blurRad="38100" dist="38100" dir="2700000" algn="tl">
                  <a:srgbClr val="000000"/>
                </a:outerShdw>
              </a:effectLst>
              <a:cs typeface="B Traffic"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32770"/>
                                        </p:tgtEl>
                                        <p:attrNameLst>
                                          <p:attrName>style.visibility</p:attrName>
                                        </p:attrNameLst>
                                      </p:cBhvr>
                                      <p:to>
                                        <p:strVal val="visible"/>
                                      </p:to>
                                    </p:set>
                                    <p:anim to="" calcmode="lin" valueType="num">
                                      <p:cBhvr>
                                        <p:cTn id="7" dur="1" fill="hold"/>
                                        <p:tgtEl>
                                          <p:spTgt spid="32770"/>
                                        </p:tgtEl>
                                        <p:attrNameLst>
                                          <p:attrName/>
                                        </p:attrNameLst>
                                      </p:cBhvr>
                                    </p:anim>
                                  </p:childTnLst>
                                </p:cTn>
                              </p:par>
                            </p:childTnLst>
                          </p:cTn>
                        </p:par>
                        <p:par>
                          <p:cTn id="8" fill="hold">
                            <p:stCondLst>
                              <p:cond delay="0"/>
                            </p:stCondLst>
                            <p:childTnLst>
                              <p:par>
                                <p:cTn id="9" presetID="24" presetClass="entr" presetSubtype="0" fill="hold" grpId="0" nodeType="afterEffect">
                                  <p:stCondLst>
                                    <p:cond delay="0"/>
                                  </p:stCondLst>
                                  <p:childTnLst>
                                    <p:set>
                                      <p:cBhvr>
                                        <p:cTn id="10" dur="1" fill="hold">
                                          <p:stCondLst>
                                            <p:cond delay="0"/>
                                          </p:stCondLst>
                                        </p:cTn>
                                        <p:tgtEl>
                                          <p:spTgt spid="32771"/>
                                        </p:tgtEl>
                                        <p:attrNameLst>
                                          <p:attrName>style.visibility</p:attrName>
                                        </p:attrNameLst>
                                      </p:cBhvr>
                                      <p:to>
                                        <p:strVal val="visible"/>
                                      </p:to>
                                    </p:set>
                                    <p:anim to="" calcmode="lin" valueType="num">
                                      <p:cBhvr>
                                        <p:cTn id="11" dur="1" fill="hold"/>
                                        <p:tgtEl>
                                          <p:spTgt spid="32771"/>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p:bldP spid="3277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BB97E1F8-6A07-409B-9207-36FE6DFE8129}" type="slidenum">
              <a:rPr lang="en-US"/>
              <a:pPr>
                <a:defRPr/>
              </a:pPr>
              <a:t>3</a:t>
            </a:fld>
            <a:endParaRPr lang="en-US"/>
          </a:p>
        </p:txBody>
      </p:sp>
      <p:sp>
        <p:nvSpPr>
          <p:cNvPr id="6146" name="Rectangle 2"/>
          <p:cNvSpPr>
            <a:spLocks noGrp="1" noChangeArrowheads="1"/>
          </p:cNvSpPr>
          <p:nvPr>
            <p:ph type="body" idx="1"/>
          </p:nvPr>
        </p:nvSpPr>
        <p:spPr>
          <a:xfrm>
            <a:off x="381000" y="1447800"/>
            <a:ext cx="8229600" cy="5105400"/>
          </a:xfrm>
        </p:spPr>
        <p:txBody>
          <a:bodyPr/>
          <a:lstStyle/>
          <a:p>
            <a:pPr algn="r" rtl="1" eaLnBrk="1" hangingPunct="1">
              <a:lnSpc>
                <a:spcPct val="130000"/>
              </a:lnSpc>
              <a:spcBef>
                <a:spcPct val="0"/>
              </a:spcBef>
              <a:spcAft>
                <a:spcPct val="50000"/>
              </a:spcAft>
              <a:defRPr/>
            </a:pPr>
            <a:r>
              <a:rPr lang="fa-IR" b="1" dirty="0">
                <a:cs typeface="B Traffic" pitchFamily="2" charset="-78"/>
              </a:rPr>
              <a:t>تعارض را باید از دید گروههای درگیر آن مورد توجه قرار داد</a:t>
            </a:r>
          </a:p>
          <a:p>
            <a:pPr algn="r" rtl="1" eaLnBrk="1" hangingPunct="1">
              <a:lnSpc>
                <a:spcPct val="130000"/>
              </a:lnSpc>
              <a:spcBef>
                <a:spcPct val="0"/>
              </a:spcBef>
              <a:spcAft>
                <a:spcPct val="50000"/>
              </a:spcAft>
              <a:defRPr/>
            </a:pPr>
            <a:r>
              <a:rPr lang="fa-IR" b="1" dirty="0">
                <a:cs typeface="B Traffic" pitchFamily="2" charset="-78"/>
              </a:rPr>
              <a:t>اینکه اصولاً تعارض وجود دارد یا نه، به نوع پنداشت و ادراک ما بستگی دارد.</a:t>
            </a:r>
          </a:p>
          <a:p>
            <a:pPr algn="r" rtl="1" eaLnBrk="1" hangingPunct="1">
              <a:lnSpc>
                <a:spcPct val="130000"/>
              </a:lnSpc>
              <a:spcBef>
                <a:spcPct val="0"/>
              </a:spcBef>
              <a:spcAft>
                <a:spcPct val="50000"/>
              </a:spcAft>
              <a:defRPr/>
            </a:pPr>
            <a:r>
              <a:rPr lang="fa-IR" b="1" dirty="0">
                <a:cs typeface="B Traffic" pitchFamily="2" charset="-78"/>
              </a:rPr>
              <a:t>اگر هیچکس از وجود تعارض اطلاعی نداشته باشد، در آن صورت پدیده ای به نام تعارض وجود ندارد</a:t>
            </a:r>
            <a:endParaRPr lang="en-US" b="1" dirty="0">
              <a:cs typeface="B Traffic"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6146">
                                            <p:txEl>
                                              <p:pRg st="0" end="0"/>
                                            </p:txEl>
                                          </p:spTgt>
                                        </p:tgtEl>
                                        <p:attrNameLst>
                                          <p:attrName>style.visibility</p:attrName>
                                        </p:attrNameLst>
                                      </p:cBhvr>
                                      <p:to>
                                        <p:strVal val="visible"/>
                                      </p:to>
                                    </p:set>
                                    <p:anim to="" calcmode="lin" valueType="num">
                                      <p:cBhvr>
                                        <p:cTn id="7" dur="1" fill="hold"/>
                                        <p:tgtEl>
                                          <p:spTgt spid="6146">
                                            <p:txEl>
                                              <p:pRg st="0" end="0"/>
                                            </p:txEl>
                                          </p:spTgt>
                                        </p:tgtEl>
                                        <p:attrNameLst>
                                          <p:attrName/>
                                        </p:attrNameLst>
                                      </p:cBhvr>
                                    </p:anim>
                                  </p:childTnLst>
                                </p:cTn>
                              </p:par>
                            </p:childTnLst>
                          </p:cTn>
                        </p:par>
                        <p:par>
                          <p:cTn id="8" fill="hold">
                            <p:stCondLst>
                              <p:cond delay="0"/>
                            </p:stCondLst>
                            <p:childTnLst>
                              <p:par>
                                <p:cTn id="9" presetID="24" presetClass="entr" presetSubtype="0" fill="hold" grpId="0" nodeType="afterEffect">
                                  <p:stCondLst>
                                    <p:cond delay="0"/>
                                  </p:stCondLst>
                                  <p:childTnLst>
                                    <p:set>
                                      <p:cBhvr>
                                        <p:cTn id="10" dur="1" fill="hold">
                                          <p:stCondLst>
                                            <p:cond delay="0"/>
                                          </p:stCondLst>
                                        </p:cTn>
                                        <p:tgtEl>
                                          <p:spTgt spid="6146">
                                            <p:txEl>
                                              <p:pRg st="1" end="1"/>
                                            </p:txEl>
                                          </p:spTgt>
                                        </p:tgtEl>
                                        <p:attrNameLst>
                                          <p:attrName>style.visibility</p:attrName>
                                        </p:attrNameLst>
                                      </p:cBhvr>
                                      <p:to>
                                        <p:strVal val="visible"/>
                                      </p:to>
                                    </p:set>
                                    <p:anim to="" calcmode="lin" valueType="num">
                                      <p:cBhvr>
                                        <p:cTn id="11" dur="1" fill="hold"/>
                                        <p:tgtEl>
                                          <p:spTgt spid="6146">
                                            <p:txEl>
                                              <p:pRg st="1" end="1"/>
                                            </p:txEl>
                                          </p:spTgt>
                                        </p:tgtEl>
                                        <p:attrNameLst>
                                          <p:attrName/>
                                        </p:attrNameLst>
                                      </p:cBhvr>
                                    </p:anim>
                                  </p:childTnLst>
                                </p:cTn>
                              </p:par>
                            </p:childTnLst>
                          </p:cTn>
                        </p:par>
                        <p:par>
                          <p:cTn id="12" fill="hold">
                            <p:stCondLst>
                              <p:cond delay="0"/>
                            </p:stCondLst>
                            <p:childTnLst>
                              <p:par>
                                <p:cTn id="13" presetID="24" presetClass="entr" presetSubtype="0" fill="hold" grpId="0" nodeType="afterEffect">
                                  <p:stCondLst>
                                    <p:cond delay="0"/>
                                  </p:stCondLst>
                                  <p:childTnLst>
                                    <p:set>
                                      <p:cBhvr>
                                        <p:cTn id="14" dur="1" fill="hold">
                                          <p:stCondLst>
                                            <p:cond delay="0"/>
                                          </p:stCondLst>
                                        </p:cTn>
                                        <p:tgtEl>
                                          <p:spTgt spid="6146">
                                            <p:txEl>
                                              <p:pRg st="2" end="2"/>
                                            </p:txEl>
                                          </p:spTgt>
                                        </p:tgtEl>
                                        <p:attrNameLst>
                                          <p:attrName>style.visibility</p:attrName>
                                        </p:attrNameLst>
                                      </p:cBhvr>
                                      <p:to>
                                        <p:strVal val="visible"/>
                                      </p:to>
                                    </p:set>
                                    <p:anim to="" calcmode="lin" valueType="num">
                                      <p:cBhvr>
                                        <p:cTn id="15" dur="1" fill="hold"/>
                                        <p:tgtEl>
                                          <p:spTgt spid="6146">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DB75520E-87C9-45D1-AE03-FF5647C51EC5}" type="slidenum">
              <a:rPr lang="en-US"/>
              <a:pPr>
                <a:defRPr/>
              </a:pPr>
              <a:t>30</a:t>
            </a:fld>
            <a:endParaRPr lang="en-US"/>
          </a:p>
        </p:txBody>
      </p:sp>
      <p:sp>
        <p:nvSpPr>
          <p:cNvPr id="33794" name="Rectangle 2"/>
          <p:cNvSpPr>
            <a:spLocks noGrp="1" noChangeArrowheads="1"/>
          </p:cNvSpPr>
          <p:nvPr>
            <p:ph type="title"/>
          </p:nvPr>
        </p:nvSpPr>
        <p:spPr>
          <a:xfrm>
            <a:off x="457200" y="304800"/>
            <a:ext cx="8153400" cy="1431925"/>
          </a:xfrm>
        </p:spPr>
        <p:txBody>
          <a:bodyPr/>
          <a:lstStyle/>
          <a:p>
            <a:pPr marL="838200" indent="-838200" algn="ctr" rtl="1" eaLnBrk="1" hangingPunct="1">
              <a:defRPr/>
            </a:pPr>
            <a:r>
              <a:rPr lang="fa-IR" sz="5400" dirty="0" smtClean="0">
                <a:solidFill>
                  <a:srgbClr val="66FF33"/>
                </a:solidFill>
                <a:latin typeface="IranNastaliq" pitchFamily="18" charset="0"/>
              </a:rPr>
              <a:t>ب. بررسی عامل ساختار</a:t>
            </a:r>
            <a:endParaRPr lang="en-US" sz="5400" dirty="0" smtClean="0">
              <a:solidFill>
                <a:srgbClr val="66FF33"/>
              </a:solidFill>
              <a:latin typeface="IranNastaliq" pitchFamily="18" charset="0"/>
            </a:endParaRPr>
          </a:p>
        </p:txBody>
      </p:sp>
      <p:sp>
        <p:nvSpPr>
          <p:cNvPr id="33795" name="Rectangle 3"/>
          <p:cNvSpPr>
            <a:spLocks noChangeArrowheads="1"/>
          </p:cNvSpPr>
          <p:nvPr/>
        </p:nvSpPr>
        <p:spPr bwMode="auto">
          <a:xfrm>
            <a:off x="838200" y="2209800"/>
            <a:ext cx="8077200" cy="4114800"/>
          </a:xfrm>
          <a:prstGeom prst="rect">
            <a:avLst/>
          </a:prstGeom>
          <a:noFill/>
          <a:ln w="9525">
            <a:noFill/>
            <a:miter lim="800000"/>
            <a:headEnd/>
            <a:tailEnd/>
          </a:ln>
          <a:effectLst/>
        </p:spPr>
        <p:txBody>
          <a:bodyPr/>
          <a:lstStyle/>
          <a:p>
            <a:pPr marL="609600" indent="-609600">
              <a:lnSpc>
                <a:spcPct val="120000"/>
              </a:lnSpc>
              <a:spcBef>
                <a:spcPct val="40000"/>
              </a:spcBef>
              <a:buClr>
                <a:srgbClr val="66FF33"/>
              </a:buClr>
              <a:buFont typeface="Wingdings" pitchFamily="2" charset="2"/>
              <a:buChar char="n"/>
              <a:defRPr/>
            </a:pPr>
            <a:r>
              <a:rPr lang="fa-IR" sz="3200" b="1">
                <a:effectLst>
                  <a:outerShdw blurRad="38100" dist="38100" dir="2700000" algn="tl">
                    <a:srgbClr val="000000"/>
                  </a:outerShdw>
                </a:effectLst>
                <a:cs typeface="B Traffic" pitchFamily="2" charset="-78"/>
              </a:rPr>
              <a:t>هر چه قدر گروه بزرگتر و تخصصی تر باشد، احتمال بروز تعارض بیشتر است. </a:t>
            </a:r>
          </a:p>
          <a:p>
            <a:pPr marL="609600" indent="-609600">
              <a:lnSpc>
                <a:spcPct val="120000"/>
              </a:lnSpc>
              <a:spcBef>
                <a:spcPct val="40000"/>
              </a:spcBef>
              <a:buClr>
                <a:srgbClr val="66FF33"/>
              </a:buClr>
              <a:buFont typeface="Wingdings" pitchFamily="2" charset="2"/>
              <a:buChar char="n"/>
              <a:defRPr/>
            </a:pPr>
            <a:r>
              <a:rPr lang="fa-IR" sz="3200" b="1">
                <a:effectLst>
                  <a:outerShdw blurRad="38100" dist="38100" dir="2700000" algn="tl">
                    <a:srgbClr val="000000"/>
                  </a:outerShdw>
                </a:effectLst>
                <a:cs typeface="B Traffic" pitchFamily="2" charset="-78"/>
              </a:rPr>
              <a:t>سابقه خدمت و تعارض رابطه معکوس دارند. </a:t>
            </a:r>
          </a:p>
          <a:p>
            <a:pPr marL="609600" indent="-609600">
              <a:lnSpc>
                <a:spcPct val="120000"/>
              </a:lnSpc>
              <a:spcBef>
                <a:spcPct val="40000"/>
              </a:spcBef>
              <a:buClr>
                <a:srgbClr val="66FF33"/>
              </a:buClr>
              <a:buFont typeface="Wingdings" pitchFamily="2" charset="2"/>
              <a:buChar char="n"/>
              <a:defRPr/>
            </a:pPr>
            <a:r>
              <a:rPr lang="fa-IR" sz="3200" b="1">
                <a:effectLst>
                  <a:outerShdw blurRad="38100" dist="38100" dir="2700000" algn="tl">
                    <a:srgbClr val="000000"/>
                  </a:outerShdw>
                </a:effectLst>
                <a:cs typeface="B Traffic" pitchFamily="2" charset="-78"/>
              </a:rPr>
              <a:t>مبهم بودن مرز مسئولیتها و نامشخص بودن وظایف باعث بروز تعارض می شود. </a:t>
            </a:r>
            <a:endParaRPr lang="en-US" sz="3200" b="1">
              <a:effectLst>
                <a:outerShdw blurRad="38100" dist="38100" dir="2700000" algn="tl">
                  <a:srgbClr val="000000"/>
                </a:outerShdw>
              </a:effectLst>
              <a:cs typeface="B Traffic"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33795"/>
                                        </p:tgtEl>
                                        <p:attrNameLst>
                                          <p:attrName>style.visibility</p:attrName>
                                        </p:attrNameLst>
                                      </p:cBhvr>
                                      <p:to>
                                        <p:strVal val="visible"/>
                                      </p:to>
                                    </p:set>
                                    <p:anim to="" calcmode="lin" valueType="num">
                                      <p:cBhvr>
                                        <p:cTn id="7" dur="1" fill="hold"/>
                                        <p:tgtEl>
                                          <p:spTgt spid="33795"/>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77805067-EF76-4B7D-87E0-02E1F6A57A0A}" type="slidenum">
              <a:rPr lang="en-US"/>
              <a:pPr>
                <a:defRPr/>
              </a:pPr>
              <a:t>31</a:t>
            </a:fld>
            <a:endParaRPr lang="en-US"/>
          </a:p>
        </p:txBody>
      </p:sp>
      <p:sp>
        <p:nvSpPr>
          <p:cNvPr id="34818" name="Rectangle 2"/>
          <p:cNvSpPr>
            <a:spLocks noGrp="1" noChangeArrowheads="1"/>
          </p:cNvSpPr>
          <p:nvPr>
            <p:ph type="title"/>
          </p:nvPr>
        </p:nvSpPr>
        <p:spPr>
          <a:xfrm>
            <a:off x="457200" y="304800"/>
            <a:ext cx="8153400" cy="1431925"/>
          </a:xfrm>
        </p:spPr>
        <p:txBody>
          <a:bodyPr/>
          <a:lstStyle/>
          <a:p>
            <a:pPr marL="838200" indent="-838200" algn="ctr" rtl="1" eaLnBrk="1" hangingPunct="1">
              <a:defRPr/>
            </a:pPr>
            <a:r>
              <a:rPr lang="fa-IR" sz="4800" dirty="0" smtClean="0">
                <a:solidFill>
                  <a:srgbClr val="66FF33"/>
                </a:solidFill>
                <a:latin typeface="IranNastaliq" pitchFamily="18" charset="0"/>
              </a:rPr>
              <a:t>ب. بررسی عامل ساختار</a:t>
            </a:r>
            <a:endParaRPr lang="en-US" sz="4800" dirty="0" smtClean="0">
              <a:solidFill>
                <a:srgbClr val="66FF33"/>
              </a:solidFill>
              <a:latin typeface="IranNastaliq" pitchFamily="18" charset="0"/>
            </a:endParaRPr>
          </a:p>
        </p:txBody>
      </p:sp>
      <p:sp>
        <p:nvSpPr>
          <p:cNvPr id="34819" name="Rectangle 3"/>
          <p:cNvSpPr>
            <a:spLocks noChangeArrowheads="1"/>
          </p:cNvSpPr>
          <p:nvPr/>
        </p:nvSpPr>
        <p:spPr bwMode="auto">
          <a:xfrm>
            <a:off x="838200" y="2209800"/>
            <a:ext cx="8077200" cy="4114800"/>
          </a:xfrm>
          <a:prstGeom prst="rect">
            <a:avLst/>
          </a:prstGeom>
          <a:noFill/>
          <a:ln w="9525">
            <a:noFill/>
            <a:miter lim="800000"/>
            <a:headEnd/>
            <a:tailEnd/>
          </a:ln>
          <a:effectLst/>
        </p:spPr>
        <p:txBody>
          <a:bodyPr/>
          <a:lstStyle/>
          <a:p>
            <a:pPr marL="609600" indent="-609600">
              <a:lnSpc>
                <a:spcPct val="120000"/>
              </a:lnSpc>
              <a:spcBef>
                <a:spcPct val="40000"/>
              </a:spcBef>
              <a:buClr>
                <a:srgbClr val="66FF33"/>
              </a:buClr>
              <a:buFont typeface="Wingdings" pitchFamily="2" charset="2"/>
              <a:buChar char="n"/>
              <a:defRPr/>
            </a:pPr>
            <a:r>
              <a:rPr lang="fa-IR" sz="3200" b="1">
                <a:effectLst>
                  <a:outerShdw blurRad="38100" dist="38100" dir="2700000" algn="tl">
                    <a:srgbClr val="000000"/>
                  </a:outerShdw>
                </a:effectLst>
                <a:cs typeface="B Traffic" pitchFamily="2" charset="-78"/>
              </a:rPr>
              <a:t>وجود گروهها مثل : </a:t>
            </a:r>
          </a:p>
          <a:p>
            <a:pPr marL="990600" lvl="1" indent="-533400">
              <a:lnSpc>
                <a:spcPct val="120000"/>
              </a:lnSpc>
              <a:spcBef>
                <a:spcPct val="40000"/>
              </a:spcBef>
              <a:buClr>
                <a:srgbClr val="66FF33"/>
              </a:buClr>
              <a:buFontTx/>
              <a:buChar char="–"/>
              <a:defRPr/>
            </a:pPr>
            <a:r>
              <a:rPr lang="fa-IR" sz="2800" b="1">
                <a:effectLst>
                  <a:outerShdw blurRad="38100" dist="38100" dir="2700000" algn="tl">
                    <a:srgbClr val="000000"/>
                  </a:outerShdw>
                </a:effectLst>
                <a:cs typeface="B Traffic" pitchFamily="2" charset="-78"/>
              </a:rPr>
              <a:t>دایره خرید (خرید مواد با قیمت ارزانتر)</a:t>
            </a:r>
          </a:p>
          <a:p>
            <a:pPr marL="990600" lvl="1" indent="-533400">
              <a:lnSpc>
                <a:spcPct val="120000"/>
              </a:lnSpc>
              <a:spcBef>
                <a:spcPct val="40000"/>
              </a:spcBef>
              <a:buClr>
                <a:srgbClr val="66FF33"/>
              </a:buClr>
              <a:buFontTx/>
              <a:buChar char="–"/>
              <a:defRPr/>
            </a:pPr>
            <a:r>
              <a:rPr lang="fa-IR" sz="2800" b="1">
                <a:effectLst>
                  <a:outerShdw blurRad="38100" dist="38100" dir="2700000" algn="tl">
                    <a:srgbClr val="000000"/>
                  </a:outerShdw>
                </a:effectLst>
                <a:cs typeface="B Traffic" pitchFamily="2" charset="-78"/>
              </a:rPr>
              <a:t>دایره کنترل کیفیت (بهبود بخشیدن به محصولات)</a:t>
            </a:r>
          </a:p>
          <a:p>
            <a:pPr marL="990600" lvl="1" indent="-533400">
              <a:lnSpc>
                <a:spcPct val="120000"/>
              </a:lnSpc>
              <a:spcBef>
                <a:spcPct val="40000"/>
              </a:spcBef>
              <a:buClr>
                <a:srgbClr val="66FF33"/>
              </a:buClr>
              <a:buFontTx/>
              <a:buChar char="–"/>
              <a:defRPr/>
            </a:pPr>
            <a:r>
              <a:rPr lang="fa-IR" sz="2800" b="1">
                <a:effectLst>
                  <a:outerShdw blurRad="38100" dist="38100" dir="2700000" algn="tl">
                    <a:srgbClr val="000000"/>
                  </a:outerShdw>
                </a:effectLst>
                <a:cs typeface="B Traffic" pitchFamily="2" charset="-78"/>
              </a:rPr>
              <a:t>دایره فروش (فروش بیشتر)</a:t>
            </a:r>
            <a:endParaRPr lang="en-US" sz="2800" b="1">
              <a:effectLst>
                <a:outerShdw blurRad="38100" dist="38100" dir="2700000" algn="tl">
                  <a:srgbClr val="000000"/>
                </a:outerShdw>
              </a:effectLst>
              <a:cs typeface="B Traffic"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34819"/>
                                        </p:tgtEl>
                                        <p:attrNameLst>
                                          <p:attrName>style.visibility</p:attrName>
                                        </p:attrNameLst>
                                      </p:cBhvr>
                                      <p:to>
                                        <p:strVal val="visible"/>
                                      </p:to>
                                    </p:set>
                                    <p:anim to="" calcmode="lin" valueType="num">
                                      <p:cBhvr>
                                        <p:cTn id="7" dur="1" fill="hold"/>
                                        <p:tgtEl>
                                          <p:spTgt spid="34819"/>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6981838A-22F1-4634-B622-D6C54FE37919}" type="slidenum">
              <a:rPr lang="en-US"/>
              <a:pPr>
                <a:defRPr/>
              </a:pPr>
              <a:t>32</a:t>
            </a:fld>
            <a:endParaRPr lang="en-US"/>
          </a:p>
        </p:txBody>
      </p:sp>
      <p:sp>
        <p:nvSpPr>
          <p:cNvPr id="35842" name="Rectangle 2"/>
          <p:cNvSpPr>
            <a:spLocks noGrp="1" noChangeArrowheads="1"/>
          </p:cNvSpPr>
          <p:nvPr>
            <p:ph type="title"/>
          </p:nvPr>
        </p:nvSpPr>
        <p:spPr>
          <a:xfrm>
            <a:off x="457200" y="304800"/>
            <a:ext cx="8153400" cy="1431925"/>
          </a:xfrm>
        </p:spPr>
        <p:txBody>
          <a:bodyPr/>
          <a:lstStyle/>
          <a:p>
            <a:pPr marL="838200" indent="-838200" algn="ctr" rtl="1" eaLnBrk="1" hangingPunct="1">
              <a:defRPr/>
            </a:pPr>
            <a:r>
              <a:rPr lang="fa-IR" sz="4800" dirty="0" smtClean="0">
                <a:solidFill>
                  <a:srgbClr val="66FF33"/>
                </a:solidFill>
                <a:latin typeface="IranNastaliq" pitchFamily="18" charset="0"/>
              </a:rPr>
              <a:t>ب. بررسی عامل ساختار</a:t>
            </a:r>
            <a:endParaRPr lang="en-US" sz="4800" dirty="0" smtClean="0">
              <a:solidFill>
                <a:srgbClr val="66FF33"/>
              </a:solidFill>
              <a:latin typeface="IranNastaliq" pitchFamily="18" charset="0"/>
            </a:endParaRPr>
          </a:p>
        </p:txBody>
      </p:sp>
      <p:sp>
        <p:nvSpPr>
          <p:cNvPr id="35843" name="Rectangle 3"/>
          <p:cNvSpPr>
            <a:spLocks noChangeArrowheads="1"/>
          </p:cNvSpPr>
          <p:nvPr/>
        </p:nvSpPr>
        <p:spPr bwMode="auto">
          <a:xfrm>
            <a:off x="838200" y="2209800"/>
            <a:ext cx="8077200" cy="4114800"/>
          </a:xfrm>
          <a:prstGeom prst="rect">
            <a:avLst/>
          </a:prstGeom>
          <a:noFill/>
          <a:ln w="9525">
            <a:noFill/>
            <a:miter lim="800000"/>
            <a:headEnd/>
            <a:tailEnd/>
          </a:ln>
          <a:effectLst/>
        </p:spPr>
        <p:txBody>
          <a:bodyPr/>
          <a:lstStyle/>
          <a:p>
            <a:pPr marL="609600" indent="-609600">
              <a:lnSpc>
                <a:spcPct val="120000"/>
              </a:lnSpc>
              <a:spcBef>
                <a:spcPct val="40000"/>
              </a:spcBef>
              <a:buClr>
                <a:srgbClr val="66FF33"/>
              </a:buClr>
              <a:buFont typeface="Wingdings" pitchFamily="2" charset="2"/>
              <a:buChar char="n"/>
              <a:defRPr/>
            </a:pPr>
            <a:r>
              <a:rPr lang="fa-IR" sz="3200" b="1">
                <a:effectLst>
                  <a:outerShdw blurRad="38100" dist="38100" dir="2700000" algn="tl">
                    <a:srgbClr val="000000"/>
                  </a:outerShdw>
                </a:effectLst>
                <a:cs typeface="B Traffic" pitchFamily="2" charset="-78"/>
              </a:rPr>
              <a:t>شواهدی وجود دارد که کنترلهای شدید موجود تشدید تعارض می گردد ولی چندان قوی نیستند. </a:t>
            </a:r>
          </a:p>
          <a:p>
            <a:pPr marL="609600" indent="-609600">
              <a:lnSpc>
                <a:spcPct val="120000"/>
              </a:lnSpc>
              <a:spcBef>
                <a:spcPct val="40000"/>
              </a:spcBef>
              <a:buClr>
                <a:srgbClr val="66FF33"/>
              </a:buClr>
              <a:buFont typeface="Wingdings" pitchFamily="2" charset="2"/>
              <a:buChar char="n"/>
              <a:defRPr/>
            </a:pPr>
            <a:r>
              <a:rPr lang="fa-IR" sz="3200" b="1">
                <a:effectLst>
                  <a:outerShdw blurRad="38100" dist="38100" dir="2700000" algn="tl">
                    <a:srgbClr val="000000"/>
                  </a:outerShdw>
                </a:effectLst>
                <a:cs typeface="B Traffic" pitchFamily="2" charset="-78"/>
              </a:rPr>
              <a:t>مشارکت زیاد نیز باعث تعارض می شود.</a:t>
            </a:r>
            <a:endParaRPr lang="en-US" sz="3200" b="1">
              <a:effectLst>
                <a:outerShdw blurRad="38100" dist="38100" dir="2700000" algn="tl">
                  <a:srgbClr val="000000"/>
                </a:outerShdw>
              </a:effectLst>
              <a:cs typeface="B Traffic"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35843"/>
                                        </p:tgtEl>
                                        <p:attrNameLst>
                                          <p:attrName>style.visibility</p:attrName>
                                        </p:attrNameLst>
                                      </p:cBhvr>
                                      <p:to>
                                        <p:strVal val="visible"/>
                                      </p:to>
                                    </p:set>
                                    <p:anim to="" calcmode="lin" valueType="num">
                                      <p:cBhvr>
                                        <p:cTn id="7" dur="1" fill="hold"/>
                                        <p:tgtEl>
                                          <p:spTgt spid="35843"/>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F7B9688D-0D38-44B6-9256-34B5AAC261F7}" type="slidenum">
              <a:rPr lang="en-US"/>
              <a:pPr>
                <a:defRPr/>
              </a:pPr>
              <a:t>33</a:t>
            </a:fld>
            <a:endParaRPr lang="en-US"/>
          </a:p>
        </p:txBody>
      </p:sp>
      <p:sp>
        <p:nvSpPr>
          <p:cNvPr id="36866" name="Rectangle 2"/>
          <p:cNvSpPr>
            <a:spLocks noGrp="1" noChangeArrowheads="1"/>
          </p:cNvSpPr>
          <p:nvPr>
            <p:ph type="title"/>
          </p:nvPr>
        </p:nvSpPr>
        <p:spPr>
          <a:xfrm>
            <a:off x="457200" y="304800"/>
            <a:ext cx="8153400" cy="1431925"/>
          </a:xfrm>
        </p:spPr>
        <p:txBody>
          <a:bodyPr/>
          <a:lstStyle/>
          <a:p>
            <a:pPr marL="838200" indent="-838200" algn="ctr" rtl="1" eaLnBrk="1" hangingPunct="1">
              <a:defRPr/>
            </a:pPr>
            <a:r>
              <a:rPr lang="fa-IR" sz="4800" b="0" dirty="0" smtClean="0">
                <a:solidFill>
                  <a:srgbClr val="66FF33"/>
                </a:solidFill>
                <a:latin typeface="IranNastaliq" pitchFamily="18" charset="0"/>
              </a:rPr>
              <a:t>ج. بررسی عامل متغیرهای شخصی</a:t>
            </a:r>
            <a:endParaRPr lang="en-US" sz="4800" b="0" dirty="0" smtClean="0">
              <a:solidFill>
                <a:srgbClr val="66FF33"/>
              </a:solidFill>
              <a:latin typeface="IranNastaliq" pitchFamily="18" charset="0"/>
            </a:endParaRPr>
          </a:p>
        </p:txBody>
      </p:sp>
      <p:sp>
        <p:nvSpPr>
          <p:cNvPr id="36867" name="Rectangle 3"/>
          <p:cNvSpPr>
            <a:spLocks noChangeArrowheads="1"/>
          </p:cNvSpPr>
          <p:nvPr/>
        </p:nvSpPr>
        <p:spPr bwMode="auto">
          <a:xfrm>
            <a:off x="838200" y="2209800"/>
            <a:ext cx="8077200" cy="4114800"/>
          </a:xfrm>
          <a:prstGeom prst="rect">
            <a:avLst/>
          </a:prstGeom>
          <a:noFill/>
          <a:ln w="9525">
            <a:noFill/>
            <a:miter lim="800000"/>
            <a:headEnd/>
            <a:tailEnd/>
          </a:ln>
          <a:effectLst/>
        </p:spPr>
        <p:txBody>
          <a:bodyPr/>
          <a:lstStyle/>
          <a:p>
            <a:pPr marL="609600" indent="-609600">
              <a:lnSpc>
                <a:spcPct val="120000"/>
              </a:lnSpc>
              <a:spcBef>
                <a:spcPct val="40000"/>
              </a:spcBef>
              <a:buClr>
                <a:srgbClr val="66FF33"/>
              </a:buClr>
              <a:buFont typeface="Wingdings" pitchFamily="2" charset="2"/>
              <a:buChar char="n"/>
              <a:defRPr/>
            </a:pPr>
            <a:r>
              <a:rPr lang="fa-IR" sz="3200" b="1">
                <a:effectLst>
                  <a:outerShdw blurRad="38100" dist="38100" dir="2700000" algn="tl">
                    <a:srgbClr val="000000"/>
                  </a:outerShdw>
                </a:effectLst>
                <a:cs typeface="B Traffic" pitchFamily="2" charset="-78"/>
              </a:rPr>
              <a:t>ارزشهای فردی شامل : </a:t>
            </a:r>
          </a:p>
          <a:p>
            <a:pPr marL="990600" lvl="1" indent="-533400">
              <a:lnSpc>
                <a:spcPct val="120000"/>
              </a:lnSpc>
              <a:spcBef>
                <a:spcPct val="40000"/>
              </a:spcBef>
              <a:buClr>
                <a:srgbClr val="66FF33"/>
              </a:buClr>
              <a:buFontTx/>
              <a:buChar char="–"/>
              <a:defRPr/>
            </a:pPr>
            <a:r>
              <a:rPr lang="fa-IR" sz="2800" b="1">
                <a:effectLst>
                  <a:outerShdw blurRad="38100" dist="38100" dir="2700000" algn="tl">
                    <a:srgbClr val="000000"/>
                  </a:outerShdw>
                </a:effectLst>
                <a:cs typeface="B Traffic" pitchFamily="2" charset="-78"/>
              </a:rPr>
              <a:t>متفاوت بودن سیستم های ارزشی </a:t>
            </a:r>
          </a:p>
          <a:p>
            <a:pPr marL="990600" lvl="1" indent="-533400">
              <a:lnSpc>
                <a:spcPct val="120000"/>
              </a:lnSpc>
              <a:spcBef>
                <a:spcPct val="40000"/>
              </a:spcBef>
              <a:buClr>
                <a:srgbClr val="66FF33"/>
              </a:buClr>
              <a:buFontTx/>
              <a:buChar char="–"/>
              <a:defRPr/>
            </a:pPr>
            <a:r>
              <a:rPr lang="fa-IR" sz="2800" b="1">
                <a:effectLst>
                  <a:outerShdw blurRad="38100" dist="38100" dir="2700000" algn="tl">
                    <a:srgbClr val="000000"/>
                  </a:outerShdw>
                </a:effectLst>
                <a:cs typeface="B Traffic" pitchFamily="2" charset="-78"/>
              </a:rPr>
              <a:t>تعصب </a:t>
            </a:r>
            <a:r>
              <a:rPr lang="ar-SA" sz="2800" b="1">
                <a:effectLst>
                  <a:outerShdw blurRad="38100" dist="38100" dir="2700000" algn="tl">
                    <a:srgbClr val="000000"/>
                  </a:outerShdw>
                </a:effectLst>
                <a:latin typeface="Arial"/>
                <a:cs typeface="B Traffic" pitchFamily="2" charset="-78"/>
              </a:rPr>
              <a:t>–</a:t>
            </a:r>
            <a:r>
              <a:rPr lang="fa-IR" sz="2800" b="1">
                <a:effectLst>
                  <a:outerShdw blurRad="38100" dist="38100" dir="2700000" algn="tl">
                    <a:srgbClr val="000000"/>
                  </a:outerShdw>
                </a:effectLst>
                <a:cs typeface="B Traffic" pitchFamily="2" charset="-78"/>
              </a:rPr>
              <a:t> مثلا سیاهپوستان را دوست ندارند</a:t>
            </a:r>
          </a:p>
          <a:p>
            <a:pPr marL="990600" lvl="1" indent="-533400">
              <a:lnSpc>
                <a:spcPct val="120000"/>
              </a:lnSpc>
              <a:spcBef>
                <a:spcPct val="40000"/>
              </a:spcBef>
              <a:buClr>
                <a:srgbClr val="66FF33"/>
              </a:buClr>
              <a:buFontTx/>
              <a:buChar char="–"/>
              <a:defRPr/>
            </a:pPr>
            <a:r>
              <a:rPr lang="fa-IR" sz="2800" b="1">
                <a:effectLst>
                  <a:outerShdw blurRad="38100" dist="38100" dir="2700000" algn="tl">
                    <a:srgbClr val="000000"/>
                  </a:outerShdw>
                </a:effectLst>
                <a:cs typeface="B Traffic" pitchFamily="2" charset="-78"/>
              </a:rPr>
              <a:t>آقای «ب» بر این باور است که پست یا مقامی که فلان کس گرفته معرف جهل و نادانی اوست.</a:t>
            </a:r>
          </a:p>
          <a:p>
            <a:pPr marL="990600" lvl="1" indent="-533400">
              <a:lnSpc>
                <a:spcPct val="120000"/>
              </a:lnSpc>
              <a:spcBef>
                <a:spcPct val="40000"/>
              </a:spcBef>
              <a:buClr>
                <a:srgbClr val="66FF33"/>
              </a:buClr>
              <a:buFontTx/>
              <a:buChar char="–"/>
              <a:defRPr/>
            </a:pPr>
            <a:r>
              <a:rPr lang="fa-IR" sz="2800" b="1">
                <a:effectLst>
                  <a:outerShdw blurRad="38100" dist="38100" dir="2700000" algn="tl">
                    <a:srgbClr val="000000"/>
                  </a:outerShdw>
                </a:effectLst>
                <a:cs typeface="B Traffic" pitchFamily="2" charset="-78"/>
              </a:rPr>
              <a:t>تصویری که یک کارمند از حقوق خود دارد، ممکن است برعکس تصور رئیسش باشد. </a:t>
            </a:r>
            <a:endParaRPr lang="en-US" sz="2800" b="1">
              <a:effectLst>
                <a:outerShdw blurRad="38100" dist="38100" dir="2700000" algn="tl">
                  <a:srgbClr val="000000"/>
                </a:outerShdw>
              </a:effectLst>
              <a:cs typeface="B Traffic"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36866"/>
                                        </p:tgtEl>
                                        <p:attrNameLst>
                                          <p:attrName>style.visibility</p:attrName>
                                        </p:attrNameLst>
                                      </p:cBhvr>
                                      <p:to>
                                        <p:strVal val="visible"/>
                                      </p:to>
                                    </p:set>
                                    <p:anim to="" calcmode="lin" valueType="num">
                                      <p:cBhvr>
                                        <p:cTn id="7" dur="1" fill="hold"/>
                                        <p:tgtEl>
                                          <p:spTgt spid="36866"/>
                                        </p:tgtEl>
                                        <p:attrNameLst>
                                          <p:attrName/>
                                        </p:attrNameLst>
                                      </p:cBhvr>
                                    </p:anim>
                                  </p:childTnLst>
                                </p:cTn>
                              </p:par>
                            </p:childTnLst>
                          </p:cTn>
                        </p:par>
                        <p:par>
                          <p:cTn id="8" fill="hold">
                            <p:stCondLst>
                              <p:cond delay="0"/>
                            </p:stCondLst>
                            <p:childTnLst>
                              <p:par>
                                <p:cTn id="9" presetID="24" presetClass="entr" presetSubtype="0" fill="hold" grpId="0" nodeType="afterEffect">
                                  <p:stCondLst>
                                    <p:cond delay="0"/>
                                  </p:stCondLst>
                                  <p:childTnLst>
                                    <p:set>
                                      <p:cBhvr>
                                        <p:cTn id="10" dur="1" fill="hold">
                                          <p:stCondLst>
                                            <p:cond delay="0"/>
                                          </p:stCondLst>
                                        </p:cTn>
                                        <p:tgtEl>
                                          <p:spTgt spid="36867"/>
                                        </p:tgtEl>
                                        <p:attrNameLst>
                                          <p:attrName>style.visibility</p:attrName>
                                        </p:attrNameLst>
                                      </p:cBhvr>
                                      <p:to>
                                        <p:strVal val="visible"/>
                                      </p:to>
                                    </p:set>
                                    <p:anim to="" calcmode="lin" valueType="num">
                                      <p:cBhvr>
                                        <p:cTn id="11" dur="1" fill="hold"/>
                                        <p:tgtEl>
                                          <p:spTgt spid="36867"/>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p:bldP spid="36867"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58EE81BD-C592-4293-BD77-18D13C230FBF}" type="slidenum">
              <a:rPr lang="en-US"/>
              <a:pPr>
                <a:defRPr/>
              </a:pPr>
              <a:t>34</a:t>
            </a:fld>
            <a:endParaRPr lang="en-US"/>
          </a:p>
        </p:txBody>
      </p:sp>
      <p:sp>
        <p:nvSpPr>
          <p:cNvPr id="37890" name="Rectangle 2"/>
          <p:cNvSpPr>
            <a:spLocks noGrp="1" noChangeArrowheads="1"/>
          </p:cNvSpPr>
          <p:nvPr>
            <p:ph type="title"/>
          </p:nvPr>
        </p:nvSpPr>
        <p:spPr>
          <a:xfrm>
            <a:off x="457200" y="304800"/>
            <a:ext cx="8153400" cy="1431925"/>
          </a:xfrm>
        </p:spPr>
        <p:txBody>
          <a:bodyPr/>
          <a:lstStyle/>
          <a:p>
            <a:pPr marL="838200" indent="-838200" algn="ctr" rtl="1" eaLnBrk="1" hangingPunct="1">
              <a:defRPr/>
            </a:pPr>
            <a:r>
              <a:rPr lang="fa-IR" sz="4800" b="0" dirty="0" smtClean="0">
                <a:solidFill>
                  <a:srgbClr val="66FF33"/>
                </a:solidFill>
                <a:latin typeface="IranNastaliq" pitchFamily="18" charset="0"/>
              </a:rPr>
              <a:t>ج. بررسی عامل متغیرهای شخصی</a:t>
            </a:r>
            <a:endParaRPr lang="en-US" sz="4800" b="0" dirty="0" smtClean="0">
              <a:solidFill>
                <a:srgbClr val="66FF33"/>
              </a:solidFill>
              <a:latin typeface="IranNastaliq" pitchFamily="18" charset="0"/>
            </a:endParaRPr>
          </a:p>
        </p:txBody>
      </p:sp>
      <p:sp>
        <p:nvSpPr>
          <p:cNvPr id="37891" name="Rectangle 3"/>
          <p:cNvSpPr>
            <a:spLocks noChangeArrowheads="1"/>
          </p:cNvSpPr>
          <p:nvPr/>
        </p:nvSpPr>
        <p:spPr bwMode="auto">
          <a:xfrm>
            <a:off x="228600" y="2209800"/>
            <a:ext cx="8686800" cy="4114800"/>
          </a:xfrm>
          <a:prstGeom prst="rect">
            <a:avLst/>
          </a:prstGeom>
          <a:noFill/>
          <a:ln w="9525">
            <a:noFill/>
            <a:miter lim="800000"/>
            <a:headEnd/>
            <a:tailEnd/>
          </a:ln>
          <a:effectLst/>
        </p:spPr>
        <p:txBody>
          <a:bodyPr/>
          <a:lstStyle/>
          <a:p>
            <a:pPr marL="609600" indent="-609600">
              <a:lnSpc>
                <a:spcPct val="120000"/>
              </a:lnSpc>
              <a:spcBef>
                <a:spcPct val="40000"/>
              </a:spcBef>
              <a:buClr>
                <a:srgbClr val="66FF33"/>
              </a:buClr>
              <a:buFont typeface="Wingdings" pitchFamily="2" charset="2"/>
              <a:buChar char="n"/>
              <a:defRPr/>
            </a:pPr>
            <a:r>
              <a:rPr lang="fa-IR" sz="3200" b="1">
                <a:effectLst>
                  <a:outerShdw blurRad="38100" dist="38100" dir="2700000" algn="tl">
                    <a:srgbClr val="000000"/>
                  </a:outerShdw>
                </a:effectLst>
                <a:cs typeface="B Traffic" pitchFamily="2" charset="-78"/>
              </a:rPr>
              <a:t>بعضی از شخصیتها موجب ایجاد تعارض می شوند :</a:t>
            </a:r>
          </a:p>
          <a:p>
            <a:pPr marL="990600" lvl="1" indent="-533400">
              <a:lnSpc>
                <a:spcPct val="120000"/>
              </a:lnSpc>
              <a:spcBef>
                <a:spcPct val="40000"/>
              </a:spcBef>
              <a:buClr>
                <a:srgbClr val="66FF33"/>
              </a:buClr>
              <a:buFontTx/>
              <a:buChar char="–"/>
              <a:defRPr/>
            </a:pPr>
            <a:r>
              <a:rPr lang="fa-IR" sz="2800" b="1">
                <a:effectLst>
                  <a:outerShdw blurRad="38100" dist="38100" dir="2700000" algn="tl">
                    <a:srgbClr val="000000"/>
                  </a:outerShdw>
                </a:effectLst>
                <a:cs typeface="B Traffic" pitchFamily="2" charset="-78"/>
              </a:rPr>
              <a:t>خودکامه ها و افراد جزمی که از نظر مناعت طبع در سطح بالایی نیستند. </a:t>
            </a:r>
          </a:p>
          <a:p>
            <a:pPr marL="609600" indent="-609600">
              <a:lnSpc>
                <a:spcPct val="120000"/>
              </a:lnSpc>
              <a:spcBef>
                <a:spcPct val="40000"/>
              </a:spcBef>
              <a:buClr>
                <a:srgbClr val="66FF33"/>
              </a:buClr>
              <a:buFont typeface="Wingdings" pitchFamily="2" charset="2"/>
              <a:buChar char="n"/>
              <a:defRPr/>
            </a:pPr>
            <a:r>
              <a:rPr lang="fa-IR" sz="3200" b="1">
                <a:effectLst>
                  <a:outerShdw blurRad="38100" dist="38100" dir="2700000" algn="tl">
                    <a:srgbClr val="000000"/>
                  </a:outerShdw>
                </a:effectLst>
                <a:cs typeface="B Traffic" pitchFamily="2" charset="-78"/>
              </a:rPr>
              <a:t>اختلافات ارزشی می تواند مسایلی چون تعصب، عدم توافق در مورد نقش فرد در گروه و میزان پاداش متناسب برای شخص را توجیه کند</a:t>
            </a:r>
            <a:endParaRPr lang="en-US" sz="3200" b="1">
              <a:effectLst>
                <a:outerShdw blurRad="38100" dist="38100" dir="2700000" algn="tl">
                  <a:srgbClr val="000000"/>
                </a:outerShdw>
              </a:effectLst>
              <a:cs typeface="B Traffic"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37891"/>
                                        </p:tgtEl>
                                        <p:attrNameLst>
                                          <p:attrName>style.visibility</p:attrName>
                                        </p:attrNameLst>
                                      </p:cBhvr>
                                      <p:to>
                                        <p:strVal val="visible"/>
                                      </p:to>
                                    </p:set>
                                    <p:anim to="" calcmode="lin" valueType="num">
                                      <p:cBhvr>
                                        <p:cTn id="7" dur="1" fill="hold"/>
                                        <p:tgtEl>
                                          <p:spTgt spid="37891"/>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FB039D84-6C72-4D6D-9552-89F5FDF3206A}" type="slidenum">
              <a:rPr lang="en-US"/>
              <a:pPr>
                <a:defRPr/>
              </a:pPr>
              <a:t>35</a:t>
            </a:fld>
            <a:endParaRPr lang="en-US"/>
          </a:p>
        </p:txBody>
      </p:sp>
      <p:sp>
        <p:nvSpPr>
          <p:cNvPr id="38914" name="Rectangle 2"/>
          <p:cNvSpPr>
            <a:spLocks noGrp="1" noChangeArrowheads="1"/>
          </p:cNvSpPr>
          <p:nvPr>
            <p:ph type="title"/>
          </p:nvPr>
        </p:nvSpPr>
        <p:spPr>
          <a:xfrm>
            <a:off x="457200" y="304800"/>
            <a:ext cx="8153400" cy="1431925"/>
          </a:xfrm>
        </p:spPr>
        <p:txBody>
          <a:bodyPr/>
          <a:lstStyle/>
          <a:p>
            <a:pPr marL="838200" indent="-838200" algn="ctr" rtl="1" eaLnBrk="1" hangingPunct="1">
              <a:defRPr/>
            </a:pPr>
            <a:r>
              <a:rPr lang="fa-IR" sz="4800" b="0" dirty="0" smtClean="0">
                <a:solidFill>
                  <a:srgbClr val="FFFF00"/>
                </a:solidFill>
                <a:latin typeface="IranNastaliq" pitchFamily="18" charset="0"/>
              </a:rPr>
              <a:t>مرحله دوم : بروز تعارض </a:t>
            </a:r>
            <a:endParaRPr lang="en-US" sz="4800" b="0" dirty="0" smtClean="0">
              <a:solidFill>
                <a:srgbClr val="FFFF00"/>
              </a:solidFill>
              <a:latin typeface="IranNastaliq" pitchFamily="18" charset="0"/>
            </a:endParaRPr>
          </a:p>
        </p:txBody>
      </p:sp>
      <p:sp>
        <p:nvSpPr>
          <p:cNvPr id="38915" name="Rectangle 3"/>
          <p:cNvSpPr>
            <a:spLocks noChangeArrowheads="1"/>
          </p:cNvSpPr>
          <p:nvPr/>
        </p:nvSpPr>
        <p:spPr bwMode="auto">
          <a:xfrm>
            <a:off x="838200" y="2209800"/>
            <a:ext cx="8077200" cy="4114800"/>
          </a:xfrm>
          <a:prstGeom prst="rect">
            <a:avLst/>
          </a:prstGeom>
          <a:noFill/>
          <a:ln w="9525">
            <a:noFill/>
            <a:miter lim="800000"/>
            <a:headEnd/>
            <a:tailEnd/>
          </a:ln>
          <a:effectLst/>
        </p:spPr>
        <p:txBody>
          <a:bodyPr/>
          <a:lstStyle/>
          <a:p>
            <a:pPr marL="609600" indent="-609600">
              <a:lnSpc>
                <a:spcPct val="120000"/>
              </a:lnSpc>
              <a:spcBef>
                <a:spcPct val="40000"/>
              </a:spcBef>
              <a:buClr>
                <a:srgbClr val="66FF33"/>
              </a:buClr>
              <a:buFont typeface="Wingdings" pitchFamily="2" charset="2"/>
              <a:buChar char="n"/>
              <a:defRPr/>
            </a:pPr>
            <a:r>
              <a:rPr lang="fa-IR" sz="3200" b="1">
                <a:effectLst>
                  <a:outerShdw blurRad="38100" dist="38100" dir="2700000" algn="tl">
                    <a:srgbClr val="000000"/>
                  </a:outerShdw>
                </a:effectLst>
                <a:cs typeface="B Traffic" pitchFamily="2" charset="-78"/>
              </a:rPr>
              <a:t>چنانچه شرایط مرحله اول موجب استیصال گردند در آن صورت در این مرحله زمینه فعال شدن مخالفت ها فراهم می شود. </a:t>
            </a:r>
          </a:p>
          <a:p>
            <a:pPr marL="609600" indent="-609600">
              <a:lnSpc>
                <a:spcPct val="120000"/>
              </a:lnSpc>
              <a:spcBef>
                <a:spcPct val="40000"/>
              </a:spcBef>
              <a:buClr>
                <a:srgbClr val="66FF33"/>
              </a:buClr>
              <a:buFont typeface="Wingdings" pitchFamily="2" charset="2"/>
              <a:buChar char="n"/>
              <a:defRPr/>
            </a:pPr>
            <a:r>
              <a:rPr lang="fa-IR" sz="3200" b="1">
                <a:effectLst>
                  <a:outerShdw blurRad="38100" dist="38100" dir="2700000" algn="tl">
                    <a:srgbClr val="000000"/>
                  </a:outerShdw>
                </a:effectLst>
                <a:cs typeface="B Traffic" pitchFamily="2" charset="-78"/>
              </a:rPr>
              <a:t>پنداشت تعارضی به معنی بروز پدیده تعارض نیست. </a:t>
            </a:r>
            <a:endParaRPr lang="en-US" sz="3200" b="1">
              <a:effectLst>
                <a:outerShdw blurRad="38100" dist="38100" dir="2700000" algn="tl">
                  <a:srgbClr val="000000"/>
                </a:outerShdw>
              </a:effectLst>
              <a:cs typeface="B Traffic"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38914"/>
                                        </p:tgtEl>
                                        <p:attrNameLst>
                                          <p:attrName>style.visibility</p:attrName>
                                        </p:attrNameLst>
                                      </p:cBhvr>
                                      <p:to>
                                        <p:strVal val="visible"/>
                                      </p:to>
                                    </p:set>
                                    <p:anim to="" calcmode="lin" valueType="num">
                                      <p:cBhvr>
                                        <p:cTn id="7" dur="1" fill="hold"/>
                                        <p:tgtEl>
                                          <p:spTgt spid="38914"/>
                                        </p:tgtEl>
                                        <p:attrNameLst>
                                          <p:attrName/>
                                        </p:attrNameLst>
                                      </p:cBhvr>
                                    </p:anim>
                                  </p:childTnLst>
                                </p:cTn>
                              </p:par>
                            </p:childTnLst>
                          </p:cTn>
                        </p:par>
                        <p:par>
                          <p:cTn id="8" fill="hold">
                            <p:stCondLst>
                              <p:cond delay="0"/>
                            </p:stCondLst>
                            <p:childTnLst>
                              <p:par>
                                <p:cTn id="9" presetID="24" presetClass="entr" presetSubtype="0" fill="hold" grpId="0" nodeType="afterEffect">
                                  <p:stCondLst>
                                    <p:cond delay="0"/>
                                  </p:stCondLst>
                                  <p:childTnLst>
                                    <p:set>
                                      <p:cBhvr>
                                        <p:cTn id="10" dur="1" fill="hold">
                                          <p:stCondLst>
                                            <p:cond delay="0"/>
                                          </p:stCondLst>
                                        </p:cTn>
                                        <p:tgtEl>
                                          <p:spTgt spid="38915"/>
                                        </p:tgtEl>
                                        <p:attrNameLst>
                                          <p:attrName>style.visibility</p:attrName>
                                        </p:attrNameLst>
                                      </p:cBhvr>
                                      <p:to>
                                        <p:strVal val="visible"/>
                                      </p:to>
                                    </p:set>
                                    <p:anim to="" calcmode="lin" valueType="num">
                                      <p:cBhvr>
                                        <p:cTn id="11" dur="1" fill="hold"/>
                                        <p:tgtEl>
                                          <p:spTgt spid="38915"/>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p:bldP spid="38915"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6ED1F538-C924-4184-9400-343DD7773F6E}" type="slidenum">
              <a:rPr lang="en-US"/>
              <a:pPr>
                <a:defRPr/>
              </a:pPr>
              <a:t>36</a:t>
            </a:fld>
            <a:endParaRPr lang="en-US"/>
          </a:p>
        </p:txBody>
      </p:sp>
      <p:sp>
        <p:nvSpPr>
          <p:cNvPr id="39938" name="Rectangle 2"/>
          <p:cNvSpPr>
            <a:spLocks noGrp="1" noChangeArrowheads="1"/>
          </p:cNvSpPr>
          <p:nvPr>
            <p:ph type="title"/>
          </p:nvPr>
        </p:nvSpPr>
        <p:spPr>
          <a:xfrm>
            <a:off x="457200" y="304800"/>
            <a:ext cx="8153400" cy="1431925"/>
          </a:xfrm>
        </p:spPr>
        <p:txBody>
          <a:bodyPr/>
          <a:lstStyle/>
          <a:p>
            <a:pPr marL="838200" indent="-838200" algn="ctr" rtl="1" eaLnBrk="1" hangingPunct="1">
              <a:defRPr/>
            </a:pPr>
            <a:r>
              <a:rPr lang="fa-IR" sz="4800" b="0" dirty="0" smtClean="0">
                <a:solidFill>
                  <a:srgbClr val="FFFF00"/>
                </a:solidFill>
                <a:latin typeface="IranNastaliq" pitchFamily="18" charset="0"/>
              </a:rPr>
              <a:t>مرحله دوم : بروز تعارض </a:t>
            </a:r>
            <a:endParaRPr lang="en-US" sz="4800" b="0" dirty="0" smtClean="0">
              <a:solidFill>
                <a:srgbClr val="FFFF00"/>
              </a:solidFill>
              <a:latin typeface="IranNastaliq" pitchFamily="18" charset="0"/>
            </a:endParaRPr>
          </a:p>
        </p:txBody>
      </p:sp>
      <p:sp>
        <p:nvSpPr>
          <p:cNvPr id="39939" name="Rectangle 3"/>
          <p:cNvSpPr>
            <a:spLocks noChangeArrowheads="1"/>
          </p:cNvSpPr>
          <p:nvPr/>
        </p:nvSpPr>
        <p:spPr bwMode="auto">
          <a:xfrm>
            <a:off x="838200" y="2209800"/>
            <a:ext cx="8077200" cy="4114800"/>
          </a:xfrm>
          <a:prstGeom prst="rect">
            <a:avLst/>
          </a:prstGeom>
          <a:noFill/>
          <a:ln w="9525">
            <a:noFill/>
            <a:miter lim="800000"/>
            <a:headEnd/>
            <a:tailEnd/>
          </a:ln>
          <a:effectLst/>
        </p:spPr>
        <p:txBody>
          <a:bodyPr/>
          <a:lstStyle/>
          <a:p>
            <a:pPr marL="609600" indent="-609600">
              <a:lnSpc>
                <a:spcPct val="120000"/>
              </a:lnSpc>
              <a:spcBef>
                <a:spcPct val="40000"/>
              </a:spcBef>
              <a:buClr>
                <a:srgbClr val="66FF33"/>
              </a:buClr>
              <a:buFont typeface="Wingdings" pitchFamily="2" charset="2"/>
              <a:buChar char="n"/>
              <a:defRPr/>
            </a:pPr>
            <a:r>
              <a:rPr lang="fa-IR" sz="3200" b="1">
                <a:effectLst>
                  <a:outerShdw blurRad="38100" dist="38100" dir="2700000" algn="tl">
                    <a:srgbClr val="000000"/>
                  </a:outerShdw>
                </a:effectLst>
                <a:cs typeface="B Traffic" pitchFamily="2" charset="-78"/>
              </a:rPr>
              <a:t>مثلاً آقای «الف» از این امر آگاه باشد که او و آقای «ب» به شدت با هم مخالف اند ولی این امر نمی توند موجب اضطراب و ناراحتی آقای «الف» گردد و احتمال دارد این آگاهی هیچ اثری بر علاقه آقای «الف» نسبت به «ب» نگذارد.</a:t>
            </a:r>
            <a:endParaRPr lang="en-US" sz="3200" b="1">
              <a:effectLst>
                <a:outerShdw blurRad="38100" dist="38100" dir="2700000" algn="tl">
                  <a:srgbClr val="000000"/>
                </a:outerShdw>
              </a:effectLst>
              <a:cs typeface="B Traffic"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39939"/>
                                        </p:tgtEl>
                                        <p:attrNameLst>
                                          <p:attrName>style.visibility</p:attrName>
                                        </p:attrNameLst>
                                      </p:cBhvr>
                                      <p:to>
                                        <p:strVal val="visible"/>
                                      </p:to>
                                    </p:set>
                                    <p:anim to="" calcmode="lin" valueType="num">
                                      <p:cBhvr>
                                        <p:cTn id="7" dur="1" fill="hold"/>
                                        <p:tgtEl>
                                          <p:spTgt spid="39939"/>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A75828FF-A31D-4DFC-AE24-8FDBA57AB9DD}" type="slidenum">
              <a:rPr lang="en-US"/>
              <a:pPr>
                <a:defRPr/>
              </a:pPr>
              <a:t>37</a:t>
            </a:fld>
            <a:endParaRPr lang="en-US"/>
          </a:p>
        </p:txBody>
      </p:sp>
      <p:sp>
        <p:nvSpPr>
          <p:cNvPr id="40962" name="Rectangle 2"/>
          <p:cNvSpPr>
            <a:spLocks noGrp="1" noChangeArrowheads="1"/>
          </p:cNvSpPr>
          <p:nvPr>
            <p:ph type="title"/>
          </p:nvPr>
        </p:nvSpPr>
        <p:spPr>
          <a:xfrm>
            <a:off x="457200" y="304800"/>
            <a:ext cx="8153400" cy="1431925"/>
          </a:xfrm>
        </p:spPr>
        <p:txBody>
          <a:bodyPr/>
          <a:lstStyle/>
          <a:p>
            <a:pPr marL="838200" indent="-838200" algn="ctr" rtl="1" eaLnBrk="1" hangingPunct="1">
              <a:defRPr/>
            </a:pPr>
            <a:r>
              <a:rPr lang="fa-IR" sz="4800" dirty="0" smtClean="0">
                <a:solidFill>
                  <a:srgbClr val="FFFF00"/>
                </a:solidFill>
                <a:latin typeface="IranNastaliq" pitchFamily="18" charset="0"/>
              </a:rPr>
              <a:t>مرحله دوم : بروز تعارض </a:t>
            </a:r>
            <a:endParaRPr lang="en-US" sz="4800" dirty="0" smtClean="0">
              <a:solidFill>
                <a:srgbClr val="FFFF00"/>
              </a:solidFill>
              <a:latin typeface="IranNastaliq" pitchFamily="18" charset="0"/>
            </a:endParaRPr>
          </a:p>
        </p:txBody>
      </p:sp>
      <p:sp>
        <p:nvSpPr>
          <p:cNvPr id="40963" name="Rectangle 3"/>
          <p:cNvSpPr>
            <a:spLocks noChangeArrowheads="1"/>
          </p:cNvSpPr>
          <p:nvPr/>
        </p:nvSpPr>
        <p:spPr bwMode="auto">
          <a:xfrm>
            <a:off x="838200" y="2209800"/>
            <a:ext cx="8077200" cy="4114800"/>
          </a:xfrm>
          <a:prstGeom prst="rect">
            <a:avLst/>
          </a:prstGeom>
          <a:noFill/>
          <a:ln w="9525">
            <a:noFill/>
            <a:miter lim="800000"/>
            <a:headEnd/>
            <a:tailEnd/>
          </a:ln>
          <a:effectLst/>
        </p:spPr>
        <p:txBody>
          <a:bodyPr/>
          <a:lstStyle/>
          <a:p>
            <a:pPr marL="609600" indent="-609600">
              <a:lnSpc>
                <a:spcPct val="120000"/>
              </a:lnSpc>
              <a:spcBef>
                <a:spcPct val="40000"/>
              </a:spcBef>
              <a:buClr>
                <a:srgbClr val="66FF33"/>
              </a:buClr>
              <a:buFont typeface="Wingdings" pitchFamily="2" charset="2"/>
              <a:buChar char="n"/>
              <a:defRPr/>
            </a:pPr>
            <a:r>
              <a:rPr lang="fa-IR" sz="3200" b="1">
                <a:effectLst>
                  <a:outerShdw blurRad="38100" dist="38100" dir="2700000" algn="tl">
                    <a:srgbClr val="000000"/>
                  </a:outerShdw>
                </a:effectLst>
                <a:cs typeface="B Traffic" pitchFamily="2" charset="-78"/>
              </a:rPr>
              <a:t>تنها به هنگام بروز احساسات است که افراد به صورت عاطفی درگیر مساله می شوند و طرفین نوعی اضطراب ، تنش و دشمنی را تجربه می کنند. </a:t>
            </a:r>
            <a:endParaRPr lang="en-US" sz="3200" b="1">
              <a:effectLst>
                <a:outerShdw blurRad="38100" dist="38100" dir="2700000" algn="tl">
                  <a:srgbClr val="000000"/>
                </a:outerShdw>
              </a:effectLst>
              <a:cs typeface="B Traffic"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40963"/>
                                        </p:tgtEl>
                                        <p:attrNameLst>
                                          <p:attrName>style.visibility</p:attrName>
                                        </p:attrNameLst>
                                      </p:cBhvr>
                                      <p:to>
                                        <p:strVal val="visible"/>
                                      </p:to>
                                    </p:set>
                                    <p:anim to="" calcmode="lin" valueType="num">
                                      <p:cBhvr>
                                        <p:cTn id="7" dur="1" fill="hold"/>
                                        <p:tgtEl>
                                          <p:spTgt spid="40963"/>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EB87E223-79B1-442B-9599-7BC9EC2F2642}" type="slidenum">
              <a:rPr lang="en-US"/>
              <a:pPr>
                <a:defRPr/>
              </a:pPr>
              <a:t>38</a:t>
            </a:fld>
            <a:endParaRPr lang="en-US"/>
          </a:p>
        </p:txBody>
      </p:sp>
      <p:sp>
        <p:nvSpPr>
          <p:cNvPr id="41986" name="Rectangle 2"/>
          <p:cNvSpPr>
            <a:spLocks noGrp="1" noChangeArrowheads="1"/>
          </p:cNvSpPr>
          <p:nvPr>
            <p:ph type="title"/>
          </p:nvPr>
        </p:nvSpPr>
        <p:spPr>
          <a:xfrm>
            <a:off x="457200" y="304800"/>
            <a:ext cx="8153400" cy="1431925"/>
          </a:xfrm>
        </p:spPr>
        <p:txBody>
          <a:bodyPr/>
          <a:lstStyle/>
          <a:p>
            <a:pPr marL="838200" indent="-838200" algn="ctr" rtl="1" eaLnBrk="1" hangingPunct="1">
              <a:defRPr/>
            </a:pPr>
            <a:r>
              <a:rPr lang="fa-IR" sz="5400" dirty="0" smtClean="0">
                <a:solidFill>
                  <a:srgbClr val="FFFF00"/>
                </a:solidFill>
                <a:latin typeface="IranNastaliq" pitchFamily="18" charset="0"/>
              </a:rPr>
              <a:t>مرحله سوم : رفتار </a:t>
            </a:r>
            <a:endParaRPr lang="en-US" sz="5400" dirty="0" smtClean="0">
              <a:solidFill>
                <a:srgbClr val="FFFF00"/>
              </a:solidFill>
              <a:latin typeface="IranNastaliq" pitchFamily="18" charset="0"/>
            </a:endParaRPr>
          </a:p>
        </p:txBody>
      </p:sp>
      <p:sp>
        <p:nvSpPr>
          <p:cNvPr id="41987" name="Rectangle 3"/>
          <p:cNvSpPr>
            <a:spLocks noChangeArrowheads="1"/>
          </p:cNvSpPr>
          <p:nvPr/>
        </p:nvSpPr>
        <p:spPr bwMode="auto">
          <a:xfrm>
            <a:off x="838200" y="2209800"/>
            <a:ext cx="8077200" cy="4114800"/>
          </a:xfrm>
          <a:prstGeom prst="rect">
            <a:avLst/>
          </a:prstGeom>
          <a:noFill/>
          <a:ln w="9525">
            <a:noFill/>
            <a:miter lim="800000"/>
            <a:headEnd/>
            <a:tailEnd/>
          </a:ln>
          <a:effectLst/>
        </p:spPr>
        <p:txBody>
          <a:bodyPr/>
          <a:lstStyle/>
          <a:p>
            <a:pPr marL="609600" indent="-609600">
              <a:lnSpc>
                <a:spcPct val="120000"/>
              </a:lnSpc>
              <a:spcBef>
                <a:spcPct val="40000"/>
              </a:spcBef>
              <a:buClr>
                <a:srgbClr val="66FF33"/>
              </a:buClr>
              <a:buFont typeface="Wingdings" pitchFamily="2" charset="2"/>
              <a:buChar char="n"/>
              <a:defRPr/>
            </a:pPr>
            <a:r>
              <a:rPr lang="fa-IR" sz="3200" b="1">
                <a:effectLst>
                  <a:outerShdw blurRad="38100" dist="38100" dir="2700000" algn="tl">
                    <a:srgbClr val="000000"/>
                  </a:outerShdw>
                </a:effectLst>
                <a:cs typeface="B Traffic" pitchFamily="2" charset="-78"/>
              </a:rPr>
              <a:t>اگر افرادی مانع از رسیدن دیگران به اهدافشان شوند و این عمل از روز قصد صورت گیرد، در آن صورت در مرحله سوم قرار داریم. </a:t>
            </a:r>
          </a:p>
          <a:p>
            <a:pPr marL="609600" indent="-609600">
              <a:lnSpc>
                <a:spcPct val="120000"/>
              </a:lnSpc>
              <a:spcBef>
                <a:spcPct val="40000"/>
              </a:spcBef>
              <a:buClr>
                <a:srgbClr val="66FF33"/>
              </a:buClr>
              <a:buFont typeface="Wingdings" pitchFamily="2" charset="2"/>
              <a:buChar char="n"/>
              <a:defRPr/>
            </a:pPr>
            <a:r>
              <a:rPr lang="fa-IR" sz="3200" b="1">
                <a:effectLst>
                  <a:outerShdw blurRad="38100" dist="38100" dir="2700000" algn="tl">
                    <a:srgbClr val="000000"/>
                  </a:outerShdw>
                </a:effectLst>
                <a:cs typeface="B Traffic" pitchFamily="2" charset="-78"/>
              </a:rPr>
              <a:t>تعارض به شکلهای گوناگون نمایان می گردد و از جمله مداخله در امور دیگران، نزاع، کشمکش، پرخاشگری و برخوردهای خشن</a:t>
            </a:r>
            <a:endParaRPr lang="en-US" sz="3200" b="1">
              <a:effectLst>
                <a:outerShdw blurRad="38100" dist="38100" dir="2700000" algn="tl">
                  <a:srgbClr val="000000"/>
                </a:outerShdw>
              </a:effectLst>
              <a:cs typeface="B Traffic"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41986"/>
                                        </p:tgtEl>
                                        <p:attrNameLst>
                                          <p:attrName>style.visibility</p:attrName>
                                        </p:attrNameLst>
                                      </p:cBhvr>
                                      <p:to>
                                        <p:strVal val="visible"/>
                                      </p:to>
                                    </p:set>
                                    <p:anim to="" calcmode="lin" valueType="num">
                                      <p:cBhvr>
                                        <p:cTn id="7" dur="1" fill="hold"/>
                                        <p:tgtEl>
                                          <p:spTgt spid="41986"/>
                                        </p:tgtEl>
                                        <p:attrNameLst>
                                          <p:attrName/>
                                        </p:attrNameLst>
                                      </p:cBhvr>
                                    </p:anim>
                                  </p:childTnLst>
                                </p:cTn>
                              </p:par>
                            </p:childTnLst>
                          </p:cTn>
                        </p:par>
                        <p:par>
                          <p:cTn id="8" fill="hold">
                            <p:stCondLst>
                              <p:cond delay="0"/>
                            </p:stCondLst>
                            <p:childTnLst>
                              <p:par>
                                <p:cTn id="9" presetID="24" presetClass="entr" presetSubtype="0" fill="hold" grpId="0" nodeType="afterEffect">
                                  <p:stCondLst>
                                    <p:cond delay="0"/>
                                  </p:stCondLst>
                                  <p:childTnLst>
                                    <p:set>
                                      <p:cBhvr>
                                        <p:cTn id="10" dur="1" fill="hold">
                                          <p:stCondLst>
                                            <p:cond delay="0"/>
                                          </p:stCondLst>
                                        </p:cTn>
                                        <p:tgtEl>
                                          <p:spTgt spid="41987"/>
                                        </p:tgtEl>
                                        <p:attrNameLst>
                                          <p:attrName>style.visibility</p:attrName>
                                        </p:attrNameLst>
                                      </p:cBhvr>
                                      <p:to>
                                        <p:strVal val="visible"/>
                                      </p:to>
                                    </p:set>
                                    <p:anim to="" calcmode="lin" valueType="num">
                                      <p:cBhvr>
                                        <p:cTn id="11" dur="1" fill="hold"/>
                                        <p:tgtEl>
                                          <p:spTgt spid="41987"/>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p:bldP spid="41987"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A3B176EF-BA1B-4FBB-8890-94CFBA5AD736}" type="slidenum">
              <a:rPr lang="en-US"/>
              <a:pPr>
                <a:defRPr/>
              </a:pPr>
              <a:t>39</a:t>
            </a:fld>
            <a:endParaRPr lang="en-US"/>
          </a:p>
        </p:txBody>
      </p:sp>
      <p:sp>
        <p:nvSpPr>
          <p:cNvPr id="43010" name="Rectangle 2"/>
          <p:cNvSpPr>
            <a:spLocks noGrp="1" noChangeArrowheads="1"/>
          </p:cNvSpPr>
          <p:nvPr>
            <p:ph type="title"/>
          </p:nvPr>
        </p:nvSpPr>
        <p:spPr>
          <a:xfrm>
            <a:off x="457200" y="304800"/>
            <a:ext cx="8153400" cy="1431925"/>
          </a:xfrm>
        </p:spPr>
        <p:txBody>
          <a:bodyPr/>
          <a:lstStyle/>
          <a:p>
            <a:pPr marL="838200" indent="-838200" algn="ctr" rtl="1" eaLnBrk="1" hangingPunct="1">
              <a:defRPr/>
            </a:pPr>
            <a:r>
              <a:rPr lang="fa-IR" sz="4800" dirty="0" smtClean="0">
                <a:solidFill>
                  <a:srgbClr val="FFFF00"/>
                </a:solidFill>
                <a:latin typeface="IranNastaliq" pitchFamily="18" charset="0"/>
              </a:rPr>
              <a:t>مرحله سوم : رفتار </a:t>
            </a:r>
            <a:endParaRPr lang="en-US" sz="4800" dirty="0" smtClean="0">
              <a:solidFill>
                <a:srgbClr val="FFFF00"/>
              </a:solidFill>
              <a:latin typeface="IranNastaliq" pitchFamily="18" charset="0"/>
            </a:endParaRPr>
          </a:p>
        </p:txBody>
      </p:sp>
      <p:sp>
        <p:nvSpPr>
          <p:cNvPr id="43011" name="Rectangle 3"/>
          <p:cNvSpPr>
            <a:spLocks noChangeArrowheads="1"/>
          </p:cNvSpPr>
          <p:nvPr/>
        </p:nvSpPr>
        <p:spPr bwMode="auto">
          <a:xfrm>
            <a:off x="838200" y="2209800"/>
            <a:ext cx="8077200" cy="4114800"/>
          </a:xfrm>
          <a:prstGeom prst="rect">
            <a:avLst/>
          </a:prstGeom>
          <a:noFill/>
          <a:ln w="9525">
            <a:noFill/>
            <a:miter lim="800000"/>
            <a:headEnd/>
            <a:tailEnd/>
          </a:ln>
          <a:effectLst/>
        </p:spPr>
        <p:txBody>
          <a:bodyPr/>
          <a:lstStyle/>
          <a:p>
            <a:pPr marL="609600" indent="-609600">
              <a:lnSpc>
                <a:spcPct val="120000"/>
              </a:lnSpc>
              <a:spcBef>
                <a:spcPct val="40000"/>
              </a:spcBef>
              <a:buClr>
                <a:srgbClr val="66FF33"/>
              </a:buClr>
              <a:buFont typeface="Wingdings" pitchFamily="2" charset="2"/>
              <a:buChar char="n"/>
              <a:defRPr/>
            </a:pPr>
            <a:r>
              <a:rPr lang="fa-IR" sz="3200" b="1">
                <a:effectLst>
                  <a:outerShdw blurRad="38100" dist="38100" dir="2700000" algn="tl">
                    <a:srgbClr val="000000"/>
                  </a:outerShdw>
                </a:effectLst>
                <a:cs typeface="B Traffic" pitchFamily="2" charset="-78"/>
              </a:rPr>
              <a:t>در سطح بسیار ظریف سوال یک دانشجو در کلاس از استاد است. </a:t>
            </a:r>
          </a:p>
          <a:p>
            <a:pPr marL="609600" indent="-609600">
              <a:lnSpc>
                <a:spcPct val="120000"/>
              </a:lnSpc>
              <a:spcBef>
                <a:spcPct val="40000"/>
              </a:spcBef>
              <a:buClr>
                <a:srgbClr val="66FF33"/>
              </a:buClr>
              <a:buFont typeface="Wingdings" pitchFamily="2" charset="2"/>
              <a:buChar char="n"/>
              <a:defRPr/>
            </a:pPr>
            <a:r>
              <a:rPr lang="fa-IR" sz="3200" b="1">
                <a:effectLst>
                  <a:outerShdw blurRad="38100" dist="38100" dir="2700000" algn="tl">
                    <a:srgbClr val="000000"/>
                  </a:outerShdw>
                </a:effectLst>
                <a:cs typeface="B Traffic" pitchFamily="2" charset="-78"/>
              </a:rPr>
              <a:t>در سطح بسیار شدید اعتصابها، آشوبها و درگیرها است.</a:t>
            </a:r>
            <a:endParaRPr lang="en-US" sz="3200" b="1">
              <a:effectLst>
                <a:outerShdw blurRad="38100" dist="38100" dir="2700000" algn="tl">
                  <a:srgbClr val="000000"/>
                </a:outerShdw>
              </a:effectLst>
              <a:cs typeface="B Traffic"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43011"/>
                                        </p:tgtEl>
                                        <p:attrNameLst>
                                          <p:attrName>style.visibility</p:attrName>
                                        </p:attrNameLst>
                                      </p:cBhvr>
                                      <p:to>
                                        <p:strVal val="visible"/>
                                      </p:to>
                                    </p:set>
                                    <p:anim to="" calcmode="lin" valueType="num">
                                      <p:cBhvr>
                                        <p:cTn id="7" dur="1" fill="hold"/>
                                        <p:tgtEl>
                                          <p:spTgt spid="43011"/>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2F00DE2B-27E6-4D12-AC56-E12C4C47A87B}" type="slidenum">
              <a:rPr lang="en-US"/>
              <a:pPr>
                <a:defRPr/>
              </a:pPr>
              <a:t>4</a:t>
            </a:fld>
            <a:endParaRPr lang="en-US"/>
          </a:p>
        </p:txBody>
      </p:sp>
      <p:sp>
        <p:nvSpPr>
          <p:cNvPr id="7170" name="Rectangle 2"/>
          <p:cNvSpPr>
            <a:spLocks noGrp="1" noChangeArrowheads="1"/>
          </p:cNvSpPr>
          <p:nvPr>
            <p:ph type="body" idx="1"/>
          </p:nvPr>
        </p:nvSpPr>
        <p:spPr>
          <a:xfrm>
            <a:off x="381000" y="1219200"/>
            <a:ext cx="8229600" cy="5257800"/>
          </a:xfrm>
        </p:spPr>
        <p:txBody>
          <a:bodyPr/>
          <a:lstStyle/>
          <a:p>
            <a:pPr algn="r" rtl="1" eaLnBrk="1" hangingPunct="1">
              <a:lnSpc>
                <a:spcPct val="130000"/>
              </a:lnSpc>
              <a:spcBef>
                <a:spcPct val="0"/>
              </a:spcBef>
              <a:spcAft>
                <a:spcPct val="50000"/>
              </a:spcAft>
              <a:defRPr/>
            </a:pPr>
            <a:r>
              <a:rPr lang="fa-IR" b="1" dirty="0">
                <a:cs typeface="B Traffic" pitchFamily="2" charset="-78"/>
              </a:rPr>
              <a:t>گاهی در گروهی عده ای درگیر تعارض هستند در حالیکه هیچ تعارضی وجود ندارد زیرا اعضای آن چنین می پندارند.</a:t>
            </a:r>
          </a:p>
          <a:p>
            <a:pPr algn="r" rtl="1" eaLnBrk="1" hangingPunct="1">
              <a:lnSpc>
                <a:spcPct val="130000"/>
              </a:lnSpc>
              <a:spcBef>
                <a:spcPct val="0"/>
              </a:spcBef>
              <a:spcAft>
                <a:spcPct val="50000"/>
              </a:spcAft>
              <a:defRPr/>
            </a:pPr>
            <a:r>
              <a:rPr lang="fa-IR" b="1" dirty="0">
                <a:cs typeface="B Traffic" pitchFamily="2" charset="-78"/>
              </a:rPr>
              <a:t>وجود تعارض در بین افراد در گرو پنداشت آنهاست. </a:t>
            </a:r>
          </a:p>
          <a:p>
            <a:pPr algn="r" rtl="1" eaLnBrk="1" hangingPunct="1">
              <a:lnSpc>
                <a:spcPct val="130000"/>
              </a:lnSpc>
              <a:spcBef>
                <a:spcPct val="0"/>
              </a:spcBef>
              <a:spcAft>
                <a:spcPct val="50000"/>
              </a:spcAft>
              <a:defRPr/>
            </a:pPr>
            <a:r>
              <a:rPr lang="fa-IR" b="1" dirty="0">
                <a:cs typeface="B Traffic" pitchFamily="2" charset="-78"/>
              </a:rPr>
              <a:t>سایر تعریفهای این واژه عبارتند از :  تضاد ، کمیابی، سد و مانع </a:t>
            </a:r>
            <a:endParaRPr lang="en-US" b="1" dirty="0">
              <a:cs typeface="B Traffic"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7170">
                                            <p:txEl>
                                              <p:pRg st="0" end="0"/>
                                            </p:txEl>
                                          </p:spTgt>
                                        </p:tgtEl>
                                        <p:attrNameLst>
                                          <p:attrName>style.visibility</p:attrName>
                                        </p:attrNameLst>
                                      </p:cBhvr>
                                      <p:to>
                                        <p:strVal val="visible"/>
                                      </p:to>
                                    </p:set>
                                    <p:anim to="" calcmode="lin" valueType="num">
                                      <p:cBhvr>
                                        <p:cTn id="7" dur="1" fill="hold"/>
                                        <p:tgtEl>
                                          <p:spTgt spid="7170">
                                            <p:txEl>
                                              <p:pRg st="0" end="0"/>
                                            </p:txEl>
                                          </p:spTgt>
                                        </p:tgtEl>
                                        <p:attrNameLst>
                                          <p:attrName/>
                                        </p:attrNameLst>
                                      </p:cBhvr>
                                    </p:anim>
                                  </p:childTnLst>
                                </p:cTn>
                              </p:par>
                            </p:childTnLst>
                          </p:cTn>
                        </p:par>
                        <p:par>
                          <p:cTn id="8" fill="hold">
                            <p:stCondLst>
                              <p:cond delay="0"/>
                            </p:stCondLst>
                            <p:childTnLst>
                              <p:par>
                                <p:cTn id="9" presetID="24" presetClass="entr" presetSubtype="0" fill="hold" grpId="0" nodeType="afterEffect">
                                  <p:stCondLst>
                                    <p:cond delay="0"/>
                                  </p:stCondLst>
                                  <p:childTnLst>
                                    <p:set>
                                      <p:cBhvr>
                                        <p:cTn id="10" dur="1" fill="hold">
                                          <p:stCondLst>
                                            <p:cond delay="0"/>
                                          </p:stCondLst>
                                        </p:cTn>
                                        <p:tgtEl>
                                          <p:spTgt spid="7170">
                                            <p:txEl>
                                              <p:pRg st="1" end="1"/>
                                            </p:txEl>
                                          </p:spTgt>
                                        </p:tgtEl>
                                        <p:attrNameLst>
                                          <p:attrName>style.visibility</p:attrName>
                                        </p:attrNameLst>
                                      </p:cBhvr>
                                      <p:to>
                                        <p:strVal val="visible"/>
                                      </p:to>
                                    </p:set>
                                    <p:anim to="" calcmode="lin" valueType="num">
                                      <p:cBhvr>
                                        <p:cTn id="11" dur="1" fill="hold"/>
                                        <p:tgtEl>
                                          <p:spTgt spid="7170">
                                            <p:txEl>
                                              <p:pRg st="1" end="1"/>
                                            </p:txEl>
                                          </p:spTgt>
                                        </p:tgtEl>
                                        <p:attrNameLst>
                                          <p:attrName/>
                                        </p:attrNameLst>
                                      </p:cBhvr>
                                    </p:anim>
                                  </p:childTnLst>
                                </p:cTn>
                              </p:par>
                            </p:childTnLst>
                          </p:cTn>
                        </p:par>
                        <p:par>
                          <p:cTn id="12" fill="hold">
                            <p:stCondLst>
                              <p:cond delay="0"/>
                            </p:stCondLst>
                            <p:childTnLst>
                              <p:par>
                                <p:cTn id="13" presetID="24" presetClass="entr" presetSubtype="0" fill="hold" grpId="0" nodeType="afterEffect">
                                  <p:stCondLst>
                                    <p:cond delay="0"/>
                                  </p:stCondLst>
                                  <p:childTnLst>
                                    <p:set>
                                      <p:cBhvr>
                                        <p:cTn id="14" dur="1" fill="hold">
                                          <p:stCondLst>
                                            <p:cond delay="0"/>
                                          </p:stCondLst>
                                        </p:cTn>
                                        <p:tgtEl>
                                          <p:spTgt spid="7170">
                                            <p:txEl>
                                              <p:pRg st="2" end="2"/>
                                            </p:txEl>
                                          </p:spTgt>
                                        </p:tgtEl>
                                        <p:attrNameLst>
                                          <p:attrName>style.visibility</p:attrName>
                                        </p:attrNameLst>
                                      </p:cBhvr>
                                      <p:to>
                                        <p:strVal val="visible"/>
                                      </p:to>
                                    </p:set>
                                    <p:anim to="" calcmode="lin" valueType="num">
                                      <p:cBhvr>
                                        <p:cTn id="15" dur="1" fill="hold"/>
                                        <p:tgtEl>
                                          <p:spTgt spid="7170">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Slide Number Placeholder 5"/>
          <p:cNvSpPr>
            <a:spLocks noGrp="1"/>
          </p:cNvSpPr>
          <p:nvPr>
            <p:ph type="sldNum" sz="quarter" idx="12"/>
          </p:nvPr>
        </p:nvSpPr>
        <p:spPr/>
        <p:txBody>
          <a:bodyPr/>
          <a:lstStyle/>
          <a:p>
            <a:pPr>
              <a:defRPr/>
            </a:pPr>
            <a:fld id="{6782F5B5-F3A1-4C47-AC3C-4CA4F80639D1}" type="slidenum">
              <a:rPr lang="en-US"/>
              <a:pPr>
                <a:defRPr/>
              </a:pPr>
              <a:t>40</a:t>
            </a:fld>
            <a:endParaRPr lang="en-US"/>
          </a:p>
        </p:txBody>
      </p:sp>
      <p:sp>
        <p:nvSpPr>
          <p:cNvPr id="44034" name="Rectangle 2"/>
          <p:cNvSpPr>
            <a:spLocks noGrp="1" noChangeArrowheads="1"/>
          </p:cNvSpPr>
          <p:nvPr>
            <p:ph type="title"/>
          </p:nvPr>
        </p:nvSpPr>
        <p:spPr>
          <a:xfrm>
            <a:off x="457200" y="304800"/>
            <a:ext cx="8153400" cy="1431925"/>
          </a:xfrm>
        </p:spPr>
        <p:txBody>
          <a:bodyPr/>
          <a:lstStyle/>
          <a:p>
            <a:pPr marL="838200" indent="-838200" algn="ctr" rtl="1" eaLnBrk="1" hangingPunct="1">
              <a:defRPr/>
            </a:pPr>
            <a:r>
              <a:rPr lang="fa-IR" sz="4800" dirty="0" smtClean="0">
                <a:solidFill>
                  <a:srgbClr val="FFFF00"/>
                </a:solidFill>
                <a:latin typeface="IranNastaliq" pitchFamily="18" charset="0"/>
              </a:rPr>
              <a:t>نمودار شیوه دست یازیدن به تعارض</a:t>
            </a:r>
            <a:endParaRPr lang="en-US" sz="4800" dirty="0" smtClean="0">
              <a:solidFill>
                <a:srgbClr val="FFFF00"/>
              </a:solidFill>
              <a:latin typeface="IranNastaliq" pitchFamily="18" charset="0"/>
            </a:endParaRPr>
          </a:p>
        </p:txBody>
      </p:sp>
      <p:sp>
        <p:nvSpPr>
          <p:cNvPr id="44035" name="Rectangle 3"/>
          <p:cNvSpPr>
            <a:spLocks noChangeArrowheads="1"/>
          </p:cNvSpPr>
          <p:nvPr/>
        </p:nvSpPr>
        <p:spPr bwMode="auto">
          <a:xfrm>
            <a:off x="838200" y="1828800"/>
            <a:ext cx="8305800" cy="5029200"/>
          </a:xfrm>
          <a:prstGeom prst="rect">
            <a:avLst/>
          </a:prstGeom>
          <a:noFill/>
          <a:ln w="57150" cmpd="thinThick">
            <a:solidFill>
              <a:schemeClr val="tx1"/>
            </a:solidFill>
            <a:miter lim="800000"/>
            <a:headEnd/>
            <a:tailEnd/>
          </a:ln>
        </p:spPr>
        <p:txBody>
          <a:bodyPr wrap="none" anchor="ctr"/>
          <a:lstStyle/>
          <a:p>
            <a:pPr algn="l" rtl="0"/>
            <a:endParaRPr lang="en-US"/>
          </a:p>
        </p:txBody>
      </p:sp>
      <p:sp>
        <p:nvSpPr>
          <p:cNvPr id="44036" name="Line 4"/>
          <p:cNvSpPr>
            <a:spLocks noChangeShapeType="1"/>
          </p:cNvSpPr>
          <p:nvPr/>
        </p:nvSpPr>
        <p:spPr bwMode="auto">
          <a:xfrm>
            <a:off x="1828800" y="2133600"/>
            <a:ext cx="0" cy="3810000"/>
          </a:xfrm>
          <a:prstGeom prst="line">
            <a:avLst/>
          </a:prstGeom>
          <a:noFill/>
          <a:ln w="57150">
            <a:solidFill>
              <a:srgbClr val="66FF33"/>
            </a:solidFill>
            <a:round/>
            <a:headEnd type="oval" w="med" len="med"/>
            <a:tailEnd type="oval" w="med" len="med"/>
          </a:ln>
        </p:spPr>
        <p:txBody>
          <a:bodyPr/>
          <a:lstStyle/>
          <a:p>
            <a:endParaRPr lang="en-US"/>
          </a:p>
        </p:txBody>
      </p:sp>
      <p:sp>
        <p:nvSpPr>
          <p:cNvPr id="44037" name="Line 5"/>
          <p:cNvSpPr>
            <a:spLocks noChangeShapeType="1"/>
          </p:cNvSpPr>
          <p:nvPr/>
        </p:nvSpPr>
        <p:spPr bwMode="auto">
          <a:xfrm>
            <a:off x="1828800" y="5943600"/>
            <a:ext cx="6477000" cy="0"/>
          </a:xfrm>
          <a:prstGeom prst="line">
            <a:avLst/>
          </a:prstGeom>
          <a:noFill/>
          <a:ln w="57150">
            <a:solidFill>
              <a:srgbClr val="00FF00"/>
            </a:solidFill>
            <a:round/>
            <a:headEnd type="oval" w="med" len="med"/>
            <a:tailEnd type="oval" w="med" len="med"/>
          </a:ln>
        </p:spPr>
        <p:txBody>
          <a:bodyPr/>
          <a:lstStyle/>
          <a:p>
            <a:endParaRPr lang="en-US"/>
          </a:p>
        </p:txBody>
      </p:sp>
      <p:sp>
        <p:nvSpPr>
          <p:cNvPr id="44038" name="Text Box 6"/>
          <p:cNvSpPr txBox="1">
            <a:spLocks noChangeArrowheads="1"/>
          </p:cNvSpPr>
          <p:nvPr/>
        </p:nvSpPr>
        <p:spPr bwMode="auto">
          <a:xfrm>
            <a:off x="7010400" y="2133600"/>
            <a:ext cx="1066800" cy="457200"/>
          </a:xfrm>
          <a:prstGeom prst="rect">
            <a:avLst/>
          </a:prstGeom>
          <a:noFill/>
          <a:ln w="9525">
            <a:noFill/>
            <a:miter lim="800000"/>
            <a:headEnd/>
            <a:tailEnd/>
          </a:ln>
        </p:spPr>
        <p:txBody>
          <a:bodyPr>
            <a:spAutoFit/>
          </a:bodyPr>
          <a:lstStyle/>
          <a:p>
            <a:pPr algn="ctr">
              <a:spcBef>
                <a:spcPct val="50000"/>
              </a:spcBef>
            </a:pPr>
            <a:r>
              <a:rPr lang="fa-IR" sz="2400">
                <a:cs typeface="B Traffic" pitchFamily="2" charset="-78"/>
              </a:rPr>
              <a:t>همکاری</a:t>
            </a:r>
            <a:endParaRPr lang="en-US" sz="2400">
              <a:cs typeface="B Traffic" pitchFamily="2" charset="-78"/>
            </a:endParaRPr>
          </a:p>
        </p:txBody>
      </p:sp>
      <p:sp>
        <p:nvSpPr>
          <p:cNvPr id="44039" name="Text Box 7"/>
          <p:cNvSpPr txBox="1">
            <a:spLocks noChangeArrowheads="1"/>
          </p:cNvSpPr>
          <p:nvPr/>
        </p:nvSpPr>
        <p:spPr bwMode="auto">
          <a:xfrm>
            <a:off x="7315200" y="6172200"/>
            <a:ext cx="1397000" cy="366713"/>
          </a:xfrm>
          <a:prstGeom prst="rect">
            <a:avLst/>
          </a:prstGeom>
          <a:noFill/>
          <a:ln w="9525">
            <a:noFill/>
            <a:miter lim="800000"/>
            <a:headEnd/>
            <a:tailEnd/>
          </a:ln>
        </p:spPr>
        <p:txBody>
          <a:bodyPr>
            <a:spAutoFit/>
          </a:bodyPr>
          <a:lstStyle/>
          <a:p>
            <a:pPr algn="ctr">
              <a:spcBef>
                <a:spcPct val="50000"/>
              </a:spcBef>
            </a:pPr>
            <a:r>
              <a:rPr lang="fa-IR">
                <a:cs typeface="B Traffic" pitchFamily="2" charset="-78"/>
              </a:rPr>
              <a:t>همکاری</a:t>
            </a:r>
            <a:endParaRPr lang="en-US">
              <a:cs typeface="B Traffic" pitchFamily="2" charset="-78"/>
            </a:endParaRPr>
          </a:p>
        </p:txBody>
      </p:sp>
      <p:sp>
        <p:nvSpPr>
          <p:cNvPr id="44040" name="Text Box 8"/>
          <p:cNvSpPr txBox="1">
            <a:spLocks noChangeArrowheads="1"/>
          </p:cNvSpPr>
          <p:nvPr/>
        </p:nvSpPr>
        <p:spPr bwMode="auto">
          <a:xfrm>
            <a:off x="1828800" y="6172200"/>
            <a:ext cx="1676400" cy="366713"/>
          </a:xfrm>
          <a:prstGeom prst="rect">
            <a:avLst/>
          </a:prstGeom>
          <a:noFill/>
          <a:ln w="9525">
            <a:noFill/>
            <a:miter lim="800000"/>
            <a:headEnd/>
            <a:tailEnd/>
          </a:ln>
        </p:spPr>
        <p:txBody>
          <a:bodyPr>
            <a:spAutoFit/>
          </a:bodyPr>
          <a:lstStyle/>
          <a:p>
            <a:pPr algn="ctr">
              <a:spcBef>
                <a:spcPct val="50000"/>
              </a:spcBef>
            </a:pPr>
            <a:r>
              <a:rPr lang="fa-IR">
                <a:cs typeface="B Traffic" pitchFamily="2" charset="-78"/>
              </a:rPr>
              <a:t>عدم همکاری</a:t>
            </a:r>
            <a:endParaRPr lang="en-US">
              <a:cs typeface="B Traffic" pitchFamily="2" charset="-78"/>
            </a:endParaRPr>
          </a:p>
        </p:txBody>
      </p:sp>
      <p:sp>
        <p:nvSpPr>
          <p:cNvPr id="44041" name="Line 9"/>
          <p:cNvSpPr>
            <a:spLocks noChangeShapeType="1"/>
          </p:cNvSpPr>
          <p:nvPr/>
        </p:nvSpPr>
        <p:spPr bwMode="auto">
          <a:xfrm>
            <a:off x="3505200" y="6400800"/>
            <a:ext cx="3733800" cy="0"/>
          </a:xfrm>
          <a:prstGeom prst="line">
            <a:avLst/>
          </a:prstGeom>
          <a:noFill/>
          <a:ln w="38100">
            <a:solidFill>
              <a:schemeClr val="tx1"/>
            </a:solidFill>
            <a:round/>
            <a:headEnd type="stealth" w="lg" len="lg"/>
            <a:tailEnd type="stealth" w="lg" len="lg"/>
          </a:ln>
        </p:spPr>
        <p:txBody>
          <a:bodyPr/>
          <a:lstStyle/>
          <a:p>
            <a:endParaRPr lang="en-US"/>
          </a:p>
        </p:txBody>
      </p:sp>
      <p:sp>
        <p:nvSpPr>
          <p:cNvPr id="44042" name="Text Box 10"/>
          <p:cNvSpPr txBox="1">
            <a:spLocks noChangeArrowheads="1"/>
          </p:cNvSpPr>
          <p:nvPr/>
        </p:nvSpPr>
        <p:spPr bwMode="auto">
          <a:xfrm rot="-5400000">
            <a:off x="716757" y="2407443"/>
            <a:ext cx="1219200" cy="366713"/>
          </a:xfrm>
          <a:prstGeom prst="rect">
            <a:avLst/>
          </a:prstGeom>
          <a:noFill/>
          <a:ln w="9525">
            <a:noFill/>
            <a:miter lim="800000"/>
            <a:headEnd/>
            <a:tailEnd/>
          </a:ln>
        </p:spPr>
        <p:txBody>
          <a:bodyPr>
            <a:spAutoFit/>
          </a:bodyPr>
          <a:lstStyle/>
          <a:p>
            <a:pPr algn="ctr">
              <a:spcBef>
                <a:spcPct val="50000"/>
              </a:spcBef>
            </a:pPr>
            <a:r>
              <a:rPr lang="fa-IR">
                <a:cs typeface="B Traffic" pitchFamily="2" charset="-78"/>
              </a:rPr>
              <a:t>ابراز کردن</a:t>
            </a:r>
            <a:endParaRPr lang="en-US">
              <a:cs typeface="B Traffic" pitchFamily="2" charset="-78"/>
            </a:endParaRPr>
          </a:p>
        </p:txBody>
      </p:sp>
      <p:sp>
        <p:nvSpPr>
          <p:cNvPr id="44043" name="Text Box 11"/>
          <p:cNvSpPr txBox="1">
            <a:spLocks noChangeArrowheads="1"/>
          </p:cNvSpPr>
          <p:nvPr/>
        </p:nvSpPr>
        <p:spPr bwMode="auto">
          <a:xfrm rot="-5400000">
            <a:off x="753269" y="5341144"/>
            <a:ext cx="1143000" cy="366712"/>
          </a:xfrm>
          <a:prstGeom prst="rect">
            <a:avLst/>
          </a:prstGeom>
          <a:noFill/>
          <a:ln w="9525">
            <a:noFill/>
            <a:miter lim="800000"/>
            <a:headEnd/>
            <a:tailEnd/>
          </a:ln>
        </p:spPr>
        <p:txBody>
          <a:bodyPr>
            <a:spAutoFit/>
          </a:bodyPr>
          <a:lstStyle/>
          <a:p>
            <a:pPr algn="ctr">
              <a:spcBef>
                <a:spcPct val="50000"/>
              </a:spcBef>
            </a:pPr>
            <a:r>
              <a:rPr lang="fa-IR">
                <a:cs typeface="B Traffic" pitchFamily="2" charset="-78"/>
              </a:rPr>
              <a:t>ابراز نکردن</a:t>
            </a:r>
            <a:endParaRPr lang="en-US">
              <a:cs typeface="B Traffic" pitchFamily="2" charset="-78"/>
            </a:endParaRPr>
          </a:p>
        </p:txBody>
      </p:sp>
      <p:sp>
        <p:nvSpPr>
          <p:cNvPr id="44044" name="Line 12"/>
          <p:cNvSpPr>
            <a:spLocks noChangeShapeType="1"/>
          </p:cNvSpPr>
          <p:nvPr/>
        </p:nvSpPr>
        <p:spPr bwMode="auto">
          <a:xfrm flipH="1" flipV="1">
            <a:off x="1295400" y="3200400"/>
            <a:ext cx="0" cy="1676400"/>
          </a:xfrm>
          <a:prstGeom prst="line">
            <a:avLst/>
          </a:prstGeom>
          <a:noFill/>
          <a:ln w="38100">
            <a:solidFill>
              <a:schemeClr val="tx1"/>
            </a:solidFill>
            <a:round/>
            <a:headEnd type="stealth" w="lg" len="lg"/>
            <a:tailEnd type="stealth" w="lg" len="lg"/>
          </a:ln>
        </p:spPr>
        <p:txBody>
          <a:bodyPr/>
          <a:lstStyle/>
          <a:p>
            <a:endParaRPr lang="en-US"/>
          </a:p>
        </p:txBody>
      </p:sp>
      <p:sp>
        <p:nvSpPr>
          <p:cNvPr id="44045" name="Text Box 13"/>
          <p:cNvSpPr txBox="1">
            <a:spLocks noChangeArrowheads="1"/>
          </p:cNvSpPr>
          <p:nvPr/>
        </p:nvSpPr>
        <p:spPr bwMode="auto">
          <a:xfrm>
            <a:off x="6705600" y="5181600"/>
            <a:ext cx="1600200" cy="457200"/>
          </a:xfrm>
          <a:prstGeom prst="rect">
            <a:avLst/>
          </a:prstGeom>
          <a:noFill/>
          <a:ln w="9525">
            <a:noFill/>
            <a:miter lim="800000"/>
            <a:headEnd/>
            <a:tailEnd/>
          </a:ln>
        </p:spPr>
        <p:txBody>
          <a:bodyPr>
            <a:spAutoFit/>
          </a:bodyPr>
          <a:lstStyle/>
          <a:p>
            <a:pPr algn="ctr">
              <a:spcBef>
                <a:spcPct val="50000"/>
              </a:spcBef>
            </a:pPr>
            <a:r>
              <a:rPr lang="fa-IR" sz="2400">
                <a:cs typeface="B Traffic" pitchFamily="2" charset="-78"/>
              </a:rPr>
              <a:t>تسکین یا ایثار</a:t>
            </a:r>
            <a:endParaRPr lang="en-US" sz="2400">
              <a:cs typeface="B Traffic" pitchFamily="2" charset="-78"/>
            </a:endParaRPr>
          </a:p>
        </p:txBody>
      </p:sp>
      <p:sp>
        <p:nvSpPr>
          <p:cNvPr id="44046" name="Text Box 14"/>
          <p:cNvSpPr txBox="1">
            <a:spLocks noChangeArrowheads="1"/>
          </p:cNvSpPr>
          <p:nvPr/>
        </p:nvSpPr>
        <p:spPr bwMode="auto">
          <a:xfrm>
            <a:off x="1981200" y="5181600"/>
            <a:ext cx="1600200" cy="457200"/>
          </a:xfrm>
          <a:prstGeom prst="rect">
            <a:avLst/>
          </a:prstGeom>
          <a:noFill/>
          <a:ln w="9525">
            <a:noFill/>
            <a:miter lim="800000"/>
            <a:headEnd/>
            <a:tailEnd/>
          </a:ln>
        </p:spPr>
        <p:txBody>
          <a:bodyPr>
            <a:spAutoFit/>
          </a:bodyPr>
          <a:lstStyle/>
          <a:p>
            <a:pPr algn="ctr">
              <a:spcBef>
                <a:spcPct val="50000"/>
              </a:spcBef>
            </a:pPr>
            <a:r>
              <a:rPr lang="fa-IR" sz="2400">
                <a:cs typeface="B Traffic" pitchFamily="2" charset="-78"/>
              </a:rPr>
              <a:t>اجتناب</a:t>
            </a:r>
            <a:endParaRPr lang="en-US" sz="2400">
              <a:cs typeface="B Traffic" pitchFamily="2" charset="-78"/>
            </a:endParaRPr>
          </a:p>
        </p:txBody>
      </p:sp>
      <p:sp>
        <p:nvSpPr>
          <p:cNvPr id="44047" name="Text Box 15"/>
          <p:cNvSpPr txBox="1">
            <a:spLocks noChangeArrowheads="1"/>
          </p:cNvSpPr>
          <p:nvPr/>
        </p:nvSpPr>
        <p:spPr bwMode="auto">
          <a:xfrm>
            <a:off x="2057400" y="2057400"/>
            <a:ext cx="1600200" cy="457200"/>
          </a:xfrm>
          <a:prstGeom prst="rect">
            <a:avLst/>
          </a:prstGeom>
          <a:noFill/>
          <a:ln w="9525">
            <a:noFill/>
            <a:miter lim="800000"/>
            <a:headEnd/>
            <a:tailEnd/>
          </a:ln>
        </p:spPr>
        <p:txBody>
          <a:bodyPr>
            <a:spAutoFit/>
          </a:bodyPr>
          <a:lstStyle/>
          <a:p>
            <a:pPr algn="ctr">
              <a:spcBef>
                <a:spcPct val="50000"/>
              </a:spcBef>
            </a:pPr>
            <a:r>
              <a:rPr lang="fa-IR" sz="2400">
                <a:cs typeface="B Traffic" pitchFamily="2" charset="-78"/>
              </a:rPr>
              <a:t>رقابت</a:t>
            </a:r>
            <a:endParaRPr lang="en-US" sz="2400">
              <a:cs typeface="B Traffic" pitchFamily="2" charset="-78"/>
            </a:endParaRPr>
          </a:p>
        </p:txBody>
      </p:sp>
      <p:sp>
        <p:nvSpPr>
          <p:cNvPr id="44048" name="Text Box 16"/>
          <p:cNvSpPr txBox="1">
            <a:spLocks noChangeArrowheads="1"/>
          </p:cNvSpPr>
          <p:nvPr/>
        </p:nvSpPr>
        <p:spPr bwMode="auto">
          <a:xfrm>
            <a:off x="4724400" y="3429000"/>
            <a:ext cx="1143000" cy="457200"/>
          </a:xfrm>
          <a:prstGeom prst="rect">
            <a:avLst/>
          </a:prstGeom>
          <a:noFill/>
          <a:ln w="9525">
            <a:noFill/>
            <a:miter lim="800000"/>
            <a:headEnd/>
            <a:tailEnd/>
          </a:ln>
        </p:spPr>
        <p:txBody>
          <a:bodyPr>
            <a:spAutoFit/>
          </a:bodyPr>
          <a:lstStyle/>
          <a:p>
            <a:pPr algn="ctr">
              <a:spcBef>
                <a:spcPct val="50000"/>
              </a:spcBef>
            </a:pPr>
            <a:r>
              <a:rPr lang="fa-IR" sz="2400">
                <a:cs typeface="B Traffic" pitchFamily="2" charset="-78"/>
              </a:rPr>
              <a:t>مصالحه</a:t>
            </a:r>
            <a:endParaRPr lang="en-US" sz="2400">
              <a:cs typeface="B Traffic" pitchFamily="2" charset="-78"/>
            </a:endParaRPr>
          </a:p>
        </p:txBody>
      </p:sp>
      <p:sp>
        <p:nvSpPr>
          <p:cNvPr id="44049" name="Line 17"/>
          <p:cNvSpPr>
            <a:spLocks noChangeShapeType="1"/>
          </p:cNvSpPr>
          <p:nvPr/>
        </p:nvSpPr>
        <p:spPr bwMode="auto">
          <a:xfrm>
            <a:off x="5105400" y="4038600"/>
            <a:ext cx="76200" cy="0"/>
          </a:xfrm>
          <a:prstGeom prst="line">
            <a:avLst/>
          </a:prstGeom>
          <a:noFill/>
          <a:ln w="57150">
            <a:solidFill>
              <a:srgbClr val="66FF33"/>
            </a:solidFill>
            <a:round/>
            <a:headEnd/>
            <a:tailEnd type="oval" w="med" len="med"/>
          </a:ln>
        </p:spPr>
        <p:txBody>
          <a:bodyPr/>
          <a:lstStyle/>
          <a:p>
            <a:endParaRPr lang="en-US"/>
          </a:p>
        </p:txBody>
      </p:sp>
      <p:sp>
        <p:nvSpPr>
          <p:cNvPr id="44050" name="Line 18"/>
          <p:cNvSpPr>
            <a:spLocks noChangeShapeType="1"/>
          </p:cNvSpPr>
          <p:nvPr/>
        </p:nvSpPr>
        <p:spPr bwMode="auto">
          <a:xfrm>
            <a:off x="8229600" y="2286000"/>
            <a:ext cx="76200" cy="0"/>
          </a:xfrm>
          <a:prstGeom prst="line">
            <a:avLst/>
          </a:prstGeom>
          <a:noFill/>
          <a:ln w="57150">
            <a:solidFill>
              <a:srgbClr val="66FF33"/>
            </a:solidFill>
            <a:round/>
            <a:headEnd/>
            <a:tailEnd type="oval" w="med" len="me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to="" calcmode="lin" valueType="num">
                                      <p:cBhvr>
                                        <p:cTn id="7" dur="1" fill="hold"/>
                                        <p:tgtEl>
                                          <p:spTgt spid="44034"/>
                                        </p:tgtEl>
                                        <p:attrNameLst>
                                          <p:attrName/>
                                        </p:attrNameLst>
                                      </p:cBhvr>
                                    </p:anim>
                                  </p:childTnLst>
                                </p:cTn>
                              </p:par>
                            </p:childTnLst>
                          </p:cTn>
                        </p:par>
                        <p:par>
                          <p:cTn id="8" fill="hold">
                            <p:stCondLst>
                              <p:cond delay="0"/>
                            </p:stCondLst>
                            <p:childTnLst>
                              <p:par>
                                <p:cTn id="9" presetID="24" presetClass="entr" presetSubtype="0" fill="hold" grpId="0" nodeType="afterEffect">
                                  <p:stCondLst>
                                    <p:cond delay="0"/>
                                  </p:stCondLst>
                                  <p:childTnLst>
                                    <p:set>
                                      <p:cBhvr>
                                        <p:cTn id="10" dur="1" fill="hold">
                                          <p:stCondLst>
                                            <p:cond delay="0"/>
                                          </p:stCondLst>
                                        </p:cTn>
                                        <p:tgtEl>
                                          <p:spTgt spid="44035"/>
                                        </p:tgtEl>
                                        <p:attrNameLst>
                                          <p:attrName>style.visibility</p:attrName>
                                        </p:attrNameLst>
                                      </p:cBhvr>
                                      <p:to>
                                        <p:strVal val="visible"/>
                                      </p:to>
                                    </p:set>
                                    <p:anim to="" calcmode="lin" valueType="num">
                                      <p:cBhvr>
                                        <p:cTn id="11" dur="1" fill="hold"/>
                                        <p:tgtEl>
                                          <p:spTgt spid="44035"/>
                                        </p:tgtEl>
                                        <p:attrNameLst>
                                          <p:attrName/>
                                        </p:attrNameLst>
                                      </p:cBhvr>
                                    </p:anim>
                                  </p:childTnLst>
                                </p:cTn>
                              </p:par>
                              <p:par>
                                <p:cTn id="12" presetID="24" presetClass="entr" presetSubtype="0" fill="hold" grpId="0" nodeType="withEffect">
                                  <p:stCondLst>
                                    <p:cond delay="0"/>
                                  </p:stCondLst>
                                  <p:childTnLst>
                                    <p:set>
                                      <p:cBhvr>
                                        <p:cTn id="13" dur="1" fill="hold">
                                          <p:stCondLst>
                                            <p:cond delay="0"/>
                                          </p:stCondLst>
                                        </p:cTn>
                                        <p:tgtEl>
                                          <p:spTgt spid="44036"/>
                                        </p:tgtEl>
                                        <p:attrNameLst>
                                          <p:attrName>style.visibility</p:attrName>
                                        </p:attrNameLst>
                                      </p:cBhvr>
                                      <p:to>
                                        <p:strVal val="visible"/>
                                      </p:to>
                                    </p:set>
                                    <p:anim to="" calcmode="lin" valueType="num">
                                      <p:cBhvr>
                                        <p:cTn id="14" dur="1" fill="hold"/>
                                        <p:tgtEl>
                                          <p:spTgt spid="44036"/>
                                        </p:tgtEl>
                                        <p:attrNameLst>
                                          <p:attrName/>
                                        </p:attrNameLst>
                                      </p:cBhvr>
                                    </p:anim>
                                  </p:childTnLst>
                                </p:cTn>
                              </p:par>
                              <p:par>
                                <p:cTn id="15" presetID="24" presetClass="entr" presetSubtype="0" fill="hold" grpId="0" nodeType="withEffect">
                                  <p:stCondLst>
                                    <p:cond delay="0"/>
                                  </p:stCondLst>
                                  <p:childTnLst>
                                    <p:set>
                                      <p:cBhvr>
                                        <p:cTn id="16" dur="1" fill="hold">
                                          <p:stCondLst>
                                            <p:cond delay="0"/>
                                          </p:stCondLst>
                                        </p:cTn>
                                        <p:tgtEl>
                                          <p:spTgt spid="44037"/>
                                        </p:tgtEl>
                                        <p:attrNameLst>
                                          <p:attrName>style.visibility</p:attrName>
                                        </p:attrNameLst>
                                      </p:cBhvr>
                                      <p:to>
                                        <p:strVal val="visible"/>
                                      </p:to>
                                    </p:set>
                                    <p:anim to="" calcmode="lin" valueType="num">
                                      <p:cBhvr>
                                        <p:cTn id="17" dur="1" fill="hold"/>
                                        <p:tgtEl>
                                          <p:spTgt spid="44037"/>
                                        </p:tgtEl>
                                        <p:attrNameLst>
                                          <p:attrName/>
                                        </p:attrNameLst>
                                      </p:cBhvr>
                                    </p:anim>
                                  </p:childTnLst>
                                </p:cTn>
                              </p:par>
                              <p:par>
                                <p:cTn id="18" presetID="24" presetClass="entr" presetSubtype="0" fill="hold" grpId="0" nodeType="withEffect">
                                  <p:stCondLst>
                                    <p:cond delay="0"/>
                                  </p:stCondLst>
                                  <p:childTnLst>
                                    <p:set>
                                      <p:cBhvr>
                                        <p:cTn id="19" dur="1" fill="hold">
                                          <p:stCondLst>
                                            <p:cond delay="0"/>
                                          </p:stCondLst>
                                        </p:cTn>
                                        <p:tgtEl>
                                          <p:spTgt spid="44038"/>
                                        </p:tgtEl>
                                        <p:attrNameLst>
                                          <p:attrName>style.visibility</p:attrName>
                                        </p:attrNameLst>
                                      </p:cBhvr>
                                      <p:to>
                                        <p:strVal val="visible"/>
                                      </p:to>
                                    </p:set>
                                    <p:anim to="" calcmode="lin" valueType="num">
                                      <p:cBhvr>
                                        <p:cTn id="20" dur="1" fill="hold"/>
                                        <p:tgtEl>
                                          <p:spTgt spid="44038"/>
                                        </p:tgtEl>
                                        <p:attrNameLst>
                                          <p:attrName/>
                                        </p:attrNameLst>
                                      </p:cBhvr>
                                    </p:anim>
                                  </p:childTnLst>
                                </p:cTn>
                              </p:par>
                              <p:par>
                                <p:cTn id="21" presetID="24" presetClass="entr" presetSubtype="0" fill="hold" grpId="0" nodeType="withEffect">
                                  <p:stCondLst>
                                    <p:cond delay="0"/>
                                  </p:stCondLst>
                                  <p:childTnLst>
                                    <p:set>
                                      <p:cBhvr>
                                        <p:cTn id="22" dur="1" fill="hold">
                                          <p:stCondLst>
                                            <p:cond delay="0"/>
                                          </p:stCondLst>
                                        </p:cTn>
                                        <p:tgtEl>
                                          <p:spTgt spid="44039"/>
                                        </p:tgtEl>
                                        <p:attrNameLst>
                                          <p:attrName>style.visibility</p:attrName>
                                        </p:attrNameLst>
                                      </p:cBhvr>
                                      <p:to>
                                        <p:strVal val="visible"/>
                                      </p:to>
                                    </p:set>
                                    <p:anim to="" calcmode="lin" valueType="num">
                                      <p:cBhvr>
                                        <p:cTn id="23" dur="1" fill="hold"/>
                                        <p:tgtEl>
                                          <p:spTgt spid="44039"/>
                                        </p:tgtEl>
                                        <p:attrNameLst>
                                          <p:attrName/>
                                        </p:attrNameLst>
                                      </p:cBhvr>
                                    </p:anim>
                                  </p:childTnLst>
                                </p:cTn>
                              </p:par>
                              <p:par>
                                <p:cTn id="24" presetID="24" presetClass="entr" presetSubtype="0" fill="hold" grpId="0" nodeType="withEffect">
                                  <p:stCondLst>
                                    <p:cond delay="0"/>
                                  </p:stCondLst>
                                  <p:childTnLst>
                                    <p:set>
                                      <p:cBhvr>
                                        <p:cTn id="25" dur="1" fill="hold">
                                          <p:stCondLst>
                                            <p:cond delay="0"/>
                                          </p:stCondLst>
                                        </p:cTn>
                                        <p:tgtEl>
                                          <p:spTgt spid="44040"/>
                                        </p:tgtEl>
                                        <p:attrNameLst>
                                          <p:attrName>style.visibility</p:attrName>
                                        </p:attrNameLst>
                                      </p:cBhvr>
                                      <p:to>
                                        <p:strVal val="visible"/>
                                      </p:to>
                                    </p:set>
                                    <p:anim to="" calcmode="lin" valueType="num">
                                      <p:cBhvr>
                                        <p:cTn id="26" dur="1" fill="hold"/>
                                        <p:tgtEl>
                                          <p:spTgt spid="44040"/>
                                        </p:tgtEl>
                                        <p:attrNameLst>
                                          <p:attrName/>
                                        </p:attrNameLst>
                                      </p:cBhvr>
                                    </p:anim>
                                  </p:childTnLst>
                                </p:cTn>
                              </p:par>
                              <p:par>
                                <p:cTn id="27" presetID="24" presetClass="entr" presetSubtype="0" fill="hold" grpId="0" nodeType="withEffect">
                                  <p:stCondLst>
                                    <p:cond delay="0"/>
                                  </p:stCondLst>
                                  <p:childTnLst>
                                    <p:set>
                                      <p:cBhvr>
                                        <p:cTn id="28" dur="1" fill="hold">
                                          <p:stCondLst>
                                            <p:cond delay="0"/>
                                          </p:stCondLst>
                                        </p:cTn>
                                        <p:tgtEl>
                                          <p:spTgt spid="44041"/>
                                        </p:tgtEl>
                                        <p:attrNameLst>
                                          <p:attrName>style.visibility</p:attrName>
                                        </p:attrNameLst>
                                      </p:cBhvr>
                                      <p:to>
                                        <p:strVal val="visible"/>
                                      </p:to>
                                    </p:set>
                                    <p:anim to="" calcmode="lin" valueType="num">
                                      <p:cBhvr>
                                        <p:cTn id="29" dur="1" fill="hold"/>
                                        <p:tgtEl>
                                          <p:spTgt spid="44041"/>
                                        </p:tgtEl>
                                        <p:attrNameLst>
                                          <p:attrName/>
                                        </p:attrNameLst>
                                      </p:cBhvr>
                                    </p:anim>
                                  </p:childTnLst>
                                </p:cTn>
                              </p:par>
                              <p:par>
                                <p:cTn id="30" presetID="24" presetClass="entr" presetSubtype="0" fill="hold" grpId="0" nodeType="withEffect">
                                  <p:stCondLst>
                                    <p:cond delay="0"/>
                                  </p:stCondLst>
                                  <p:childTnLst>
                                    <p:set>
                                      <p:cBhvr>
                                        <p:cTn id="31" dur="1" fill="hold">
                                          <p:stCondLst>
                                            <p:cond delay="0"/>
                                          </p:stCondLst>
                                        </p:cTn>
                                        <p:tgtEl>
                                          <p:spTgt spid="44042"/>
                                        </p:tgtEl>
                                        <p:attrNameLst>
                                          <p:attrName>style.visibility</p:attrName>
                                        </p:attrNameLst>
                                      </p:cBhvr>
                                      <p:to>
                                        <p:strVal val="visible"/>
                                      </p:to>
                                    </p:set>
                                    <p:anim to="" calcmode="lin" valueType="num">
                                      <p:cBhvr>
                                        <p:cTn id="32" dur="1" fill="hold"/>
                                        <p:tgtEl>
                                          <p:spTgt spid="44042"/>
                                        </p:tgtEl>
                                        <p:attrNameLst>
                                          <p:attrName/>
                                        </p:attrNameLst>
                                      </p:cBhvr>
                                    </p:anim>
                                  </p:childTnLst>
                                </p:cTn>
                              </p:par>
                              <p:par>
                                <p:cTn id="33" presetID="24" presetClass="entr" presetSubtype="0" fill="hold" grpId="0" nodeType="withEffect">
                                  <p:stCondLst>
                                    <p:cond delay="0"/>
                                  </p:stCondLst>
                                  <p:childTnLst>
                                    <p:set>
                                      <p:cBhvr>
                                        <p:cTn id="34" dur="1" fill="hold">
                                          <p:stCondLst>
                                            <p:cond delay="0"/>
                                          </p:stCondLst>
                                        </p:cTn>
                                        <p:tgtEl>
                                          <p:spTgt spid="44043"/>
                                        </p:tgtEl>
                                        <p:attrNameLst>
                                          <p:attrName>style.visibility</p:attrName>
                                        </p:attrNameLst>
                                      </p:cBhvr>
                                      <p:to>
                                        <p:strVal val="visible"/>
                                      </p:to>
                                    </p:set>
                                    <p:anim to="" calcmode="lin" valueType="num">
                                      <p:cBhvr>
                                        <p:cTn id="35" dur="1" fill="hold"/>
                                        <p:tgtEl>
                                          <p:spTgt spid="44043"/>
                                        </p:tgtEl>
                                        <p:attrNameLst>
                                          <p:attrName/>
                                        </p:attrNameLst>
                                      </p:cBhvr>
                                    </p:anim>
                                  </p:childTnLst>
                                </p:cTn>
                              </p:par>
                              <p:par>
                                <p:cTn id="36" presetID="24" presetClass="entr" presetSubtype="0" fill="hold" grpId="0" nodeType="withEffect">
                                  <p:stCondLst>
                                    <p:cond delay="0"/>
                                  </p:stCondLst>
                                  <p:childTnLst>
                                    <p:set>
                                      <p:cBhvr>
                                        <p:cTn id="37" dur="1" fill="hold">
                                          <p:stCondLst>
                                            <p:cond delay="0"/>
                                          </p:stCondLst>
                                        </p:cTn>
                                        <p:tgtEl>
                                          <p:spTgt spid="44044"/>
                                        </p:tgtEl>
                                        <p:attrNameLst>
                                          <p:attrName>style.visibility</p:attrName>
                                        </p:attrNameLst>
                                      </p:cBhvr>
                                      <p:to>
                                        <p:strVal val="visible"/>
                                      </p:to>
                                    </p:set>
                                    <p:anim to="" calcmode="lin" valueType="num">
                                      <p:cBhvr>
                                        <p:cTn id="38" dur="1" fill="hold"/>
                                        <p:tgtEl>
                                          <p:spTgt spid="44044"/>
                                        </p:tgtEl>
                                        <p:attrNameLst>
                                          <p:attrName/>
                                        </p:attrNameLst>
                                      </p:cBhvr>
                                    </p:anim>
                                  </p:childTnLst>
                                </p:cTn>
                              </p:par>
                              <p:par>
                                <p:cTn id="39" presetID="24" presetClass="entr" presetSubtype="0" fill="hold" grpId="0" nodeType="withEffect">
                                  <p:stCondLst>
                                    <p:cond delay="0"/>
                                  </p:stCondLst>
                                  <p:childTnLst>
                                    <p:set>
                                      <p:cBhvr>
                                        <p:cTn id="40" dur="1" fill="hold">
                                          <p:stCondLst>
                                            <p:cond delay="0"/>
                                          </p:stCondLst>
                                        </p:cTn>
                                        <p:tgtEl>
                                          <p:spTgt spid="44045"/>
                                        </p:tgtEl>
                                        <p:attrNameLst>
                                          <p:attrName>style.visibility</p:attrName>
                                        </p:attrNameLst>
                                      </p:cBhvr>
                                      <p:to>
                                        <p:strVal val="visible"/>
                                      </p:to>
                                    </p:set>
                                    <p:anim to="" calcmode="lin" valueType="num">
                                      <p:cBhvr>
                                        <p:cTn id="41" dur="1" fill="hold"/>
                                        <p:tgtEl>
                                          <p:spTgt spid="44045"/>
                                        </p:tgtEl>
                                        <p:attrNameLst>
                                          <p:attrName/>
                                        </p:attrNameLst>
                                      </p:cBhvr>
                                    </p:anim>
                                  </p:childTnLst>
                                </p:cTn>
                              </p:par>
                              <p:par>
                                <p:cTn id="42" presetID="24" presetClass="entr" presetSubtype="0" fill="hold" grpId="0" nodeType="withEffect">
                                  <p:stCondLst>
                                    <p:cond delay="0"/>
                                  </p:stCondLst>
                                  <p:childTnLst>
                                    <p:set>
                                      <p:cBhvr>
                                        <p:cTn id="43" dur="1" fill="hold">
                                          <p:stCondLst>
                                            <p:cond delay="0"/>
                                          </p:stCondLst>
                                        </p:cTn>
                                        <p:tgtEl>
                                          <p:spTgt spid="44046"/>
                                        </p:tgtEl>
                                        <p:attrNameLst>
                                          <p:attrName>style.visibility</p:attrName>
                                        </p:attrNameLst>
                                      </p:cBhvr>
                                      <p:to>
                                        <p:strVal val="visible"/>
                                      </p:to>
                                    </p:set>
                                    <p:anim to="" calcmode="lin" valueType="num">
                                      <p:cBhvr>
                                        <p:cTn id="44" dur="1" fill="hold"/>
                                        <p:tgtEl>
                                          <p:spTgt spid="44046"/>
                                        </p:tgtEl>
                                        <p:attrNameLst>
                                          <p:attrName/>
                                        </p:attrNameLst>
                                      </p:cBhvr>
                                    </p:anim>
                                  </p:childTnLst>
                                </p:cTn>
                              </p:par>
                              <p:par>
                                <p:cTn id="45" presetID="24" presetClass="entr" presetSubtype="0" fill="hold" grpId="0" nodeType="withEffect">
                                  <p:stCondLst>
                                    <p:cond delay="0"/>
                                  </p:stCondLst>
                                  <p:childTnLst>
                                    <p:set>
                                      <p:cBhvr>
                                        <p:cTn id="46" dur="1" fill="hold">
                                          <p:stCondLst>
                                            <p:cond delay="0"/>
                                          </p:stCondLst>
                                        </p:cTn>
                                        <p:tgtEl>
                                          <p:spTgt spid="44047"/>
                                        </p:tgtEl>
                                        <p:attrNameLst>
                                          <p:attrName>style.visibility</p:attrName>
                                        </p:attrNameLst>
                                      </p:cBhvr>
                                      <p:to>
                                        <p:strVal val="visible"/>
                                      </p:to>
                                    </p:set>
                                    <p:anim to="" calcmode="lin" valueType="num">
                                      <p:cBhvr>
                                        <p:cTn id="47" dur="1" fill="hold"/>
                                        <p:tgtEl>
                                          <p:spTgt spid="44047"/>
                                        </p:tgtEl>
                                        <p:attrNameLst>
                                          <p:attrName/>
                                        </p:attrNameLst>
                                      </p:cBhvr>
                                    </p:anim>
                                  </p:childTnLst>
                                </p:cTn>
                              </p:par>
                              <p:par>
                                <p:cTn id="48" presetID="24" presetClass="entr" presetSubtype="0" fill="hold" grpId="0" nodeType="withEffect">
                                  <p:stCondLst>
                                    <p:cond delay="0"/>
                                  </p:stCondLst>
                                  <p:childTnLst>
                                    <p:set>
                                      <p:cBhvr>
                                        <p:cTn id="49" dur="1" fill="hold">
                                          <p:stCondLst>
                                            <p:cond delay="0"/>
                                          </p:stCondLst>
                                        </p:cTn>
                                        <p:tgtEl>
                                          <p:spTgt spid="44048"/>
                                        </p:tgtEl>
                                        <p:attrNameLst>
                                          <p:attrName>style.visibility</p:attrName>
                                        </p:attrNameLst>
                                      </p:cBhvr>
                                      <p:to>
                                        <p:strVal val="visible"/>
                                      </p:to>
                                    </p:set>
                                    <p:anim to="" calcmode="lin" valueType="num">
                                      <p:cBhvr>
                                        <p:cTn id="50" dur="1" fill="hold"/>
                                        <p:tgtEl>
                                          <p:spTgt spid="44048"/>
                                        </p:tgtEl>
                                        <p:attrNameLst>
                                          <p:attrName/>
                                        </p:attrNameLst>
                                      </p:cBhvr>
                                    </p:anim>
                                  </p:childTnLst>
                                </p:cTn>
                              </p:par>
                              <p:par>
                                <p:cTn id="51" presetID="24" presetClass="entr" presetSubtype="0" fill="hold" grpId="0" nodeType="withEffect">
                                  <p:stCondLst>
                                    <p:cond delay="0"/>
                                  </p:stCondLst>
                                  <p:childTnLst>
                                    <p:set>
                                      <p:cBhvr>
                                        <p:cTn id="52" dur="1" fill="hold">
                                          <p:stCondLst>
                                            <p:cond delay="0"/>
                                          </p:stCondLst>
                                        </p:cTn>
                                        <p:tgtEl>
                                          <p:spTgt spid="44049"/>
                                        </p:tgtEl>
                                        <p:attrNameLst>
                                          <p:attrName>style.visibility</p:attrName>
                                        </p:attrNameLst>
                                      </p:cBhvr>
                                      <p:to>
                                        <p:strVal val="visible"/>
                                      </p:to>
                                    </p:set>
                                    <p:anim to="" calcmode="lin" valueType="num">
                                      <p:cBhvr>
                                        <p:cTn id="53" dur="1" fill="hold"/>
                                        <p:tgtEl>
                                          <p:spTgt spid="44049"/>
                                        </p:tgtEl>
                                        <p:attrNameLst>
                                          <p:attrName/>
                                        </p:attrNameLst>
                                      </p:cBhvr>
                                    </p:anim>
                                  </p:childTnLst>
                                </p:cTn>
                              </p:par>
                              <p:par>
                                <p:cTn id="54" presetID="24" presetClass="entr" presetSubtype="0" fill="hold" grpId="0" nodeType="withEffect">
                                  <p:stCondLst>
                                    <p:cond delay="0"/>
                                  </p:stCondLst>
                                  <p:childTnLst>
                                    <p:set>
                                      <p:cBhvr>
                                        <p:cTn id="55" dur="1" fill="hold">
                                          <p:stCondLst>
                                            <p:cond delay="0"/>
                                          </p:stCondLst>
                                        </p:cTn>
                                        <p:tgtEl>
                                          <p:spTgt spid="44050"/>
                                        </p:tgtEl>
                                        <p:attrNameLst>
                                          <p:attrName>style.visibility</p:attrName>
                                        </p:attrNameLst>
                                      </p:cBhvr>
                                      <p:to>
                                        <p:strVal val="visible"/>
                                      </p:to>
                                    </p:set>
                                    <p:anim to="" calcmode="lin" valueType="num">
                                      <p:cBhvr>
                                        <p:cTn id="56" dur="1" fill="hold"/>
                                        <p:tgtEl>
                                          <p:spTgt spid="44050"/>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p:bldP spid="44035" grpId="0" animBg="1"/>
      <p:bldP spid="44036" grpId="0" animBg="1"/>
      <p:bldP spid="44037" grpId="0" animBg="1"/>
      <p:bldP spid="44038" grpId="0"/>
      <p:bldP spid="44039" grpId="0"/>
      <p:bldP spid="44040" grpId="0"/>
      <p:bldP spid="44041" grpId="0" animBg="1"/>
      <p:bldP spid="44042" grpId="0"/>
      <p:bldP spid="44043" grpId="0"/>
      <p:bldP spid="44044" grpId="0" animBg="1"/>
      <p:bldP spid="44045" grpId="0"/>
      <p:bldP spid="44046" grpId="0"/>
      <p:bldP spid="44047" grpId="0"/>
      <p:bldP spid="44048" grpId="0"/>
      <p:bldP spid="44049" grpId="0" animBg="1"/>
      <p:bldP spid="44050"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70E6F1C5-1909-4EA1-A693-4F4A7CAD3240}" type="slidenum">
              <a:rPr lang="en-US"/>
              <a:pPr>
                <a:defRPr/>
              </a:pPr>
              <a:t>41</a:t>
            </a:fld>
            <a:endParaRPr lang="en-US"/>
          </a:p>
        </p:txBody>
      </p:sp>
      <p:sp>
        <p:nvSpPr>
          <p:cNvPr id="45058" name="Rectangle 2"/>
          <p:cNvSpPr>
            <a:spLocks noGrp="1" noChangeArrowheads="1"/>
          </p:cNvSpPr>
          <p:nvPr>
            <p:ph type="title"/>
          </p:nvPr>
        </p:nvSpPr>
        <p:spPr>
          <a:xfrm>
            <a:off x="457200" y="304800"/>
            <a:ext cx="8153400" cy="1431925"/>
          </a:xfrm>
        </p:spPr>
        <p:txBody>
          <a:bodyPr/>
          <a:lstStyle/>
          <a:p>
            <a:pPr marL="838200" indent="-838200" algn="ctr" rtl="1" eaLnBrk="1" hangingPunct="1">
              <a:defRPr/>
            </a:pPr>
            <a:r>
              <a:rPr lang="fa-IR" sz="4800" dirty="0" smtClean="0">
                <a:solidFill>
                  <a:srgbClr val="FFFF00"/>
                </a:solidFill>
                <a:latin typeface="IranNastaliq" pitchFamily="18" charset="0"/>
              </a:rPr>
              <a:t>رقابت  </a:t>
            </a:r>
            <a:r>
              <a:rPr lang="fa-IR" sz="4800" dirty="0" smtClean="0">
                <a:solidFill>
                  <a:srgbClr val="66FF33"/>
                </a:solidFill>
                <a:latin typeface="IranNastaliq" pitchFamily="18" charset="0"/>
              </a:rPr>
              <a:t>(مدعی بودن و همکاری نکردن)</a:t>
            </a:r>
            <a:endParaRPr lang="en-US" sz="4800" dirty="0" smtClean="0">
              <a:solidFill>
                <a:srgbClr val="66FF33"/>
              </a:solidFill>
              <a:latin typeface="IranNastaliq" pitchFamily="18" charset="0"/>
            </a:endParaRPr>
          </a:p>
        </p:txBody>
      </p:sp>
      <p:sp>
        <p:nvSpPr>
          <p:cNvPr id="45059" name="Rectangle 3"/>
          <p:cNvSpPr>
            <a:spLocks noChangeArrowheads="1"/>
          </p:cNvSpPr>
          <p:nvPr/>
        </p:nvSpPr>
        <p:spPr bwMode="auto">
          <a:xfrm>
            <a:off x="914400" y="2209800"/>
            <a:ext cx="8001000" cy="4114800"/>
          </a:xfrm>
          <a:prstGeom prst="rect">
            <a:avLst/>
          </a:prstGeom>
          <a:noFill/>
          <a:ln w="9525">
            <a:noFill/>
            <a:miter lim="800000"/>
            <a:headEnd/>
            <a:tailEnd/>
          </a:ln>
          <a:effectLst/>
        </p:spPr>
        <p:txBody>
          <a:bodyPr/>
          <a:lstStyle/>
          <a:p>
            <a:pPr marL="609600" indent="-609600">
              <a:lnSpc>
                <a:spcPct val="120000"/>
              </a:lnSpc>
              <a:spcBef>
                <a:spcPct val="40000"/>
              </a:spcBef>
              <a:buClr>
                <a:srgbClr val="66FF33"/>
              </a:buClr>
              <a:buFont typeface="Wingdings" pitchFamily="2" charset="2"/>
              <a:buAutoNum type="arabicPeriod"/>
              <a:defRPr/>
            </a:pPr>
            <a:r>
              <a:rPr lang="fa-IR" sz="3200" b="1">
                <a:effectLst>
                  <a:outerShdw blurRad="38100" dist="38100" dir="2700000" algn="tl">
                    <a:srgbClr val="000000"/>
                  </a:outerShdw>
                </a:effectLst>
                <a:cs typeface="B Traffic" pitchFamily="2" charset="-78"/>
              </a:rPr>
              <a:t>اگر کسی در صدد تأمین هدفهای خود برآید و یا بخواهد بر منافع خود بیفزاید بدون توجه به تأثیرات رفتارش بر دیگران در حالت رقابت خواهد بود.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45058"/>
                                        </p:tgtEl>
                                        <p:attrNameLst>
                                          <p:attrName>style.visibility</p:attrName>
                                        </p:attrNameLst>
                                      </p:cBhvr>
                                      <p:to>
                                        <p:strVal val="visible"/>
                                      </p:to>
                                    </p:set>
                                    <p:anim to="" calcmode="lin" valueType="num">
                                      <p:cBhvr>
                                        <p:cTn id="7" dur="1" fill="hold"/>
                                        <p:tgtEl>
                                          <p:spTgt spid="45058"/>
                                        </p:tgtEl>
                                        <p:attrNameLst>
                                          <p:attrName/>
                                        </p:attrNameLst>
                                      </p:cBhvr>
                                    </p:anim>
                                  </p:childTnLst>
                                </p:cTn>
                              </p:par>
                            </p:childTnLst>
                          </p:cTn>
                        </p:par>
                        <p:par>
                          <p:cTn id="8" fill="hold">
                            <p:stCondLst>
                              <p:cond delay="0"/>
                            </p:stCondLst>
                            <p:childTnLst>
                              <p:par>
                                <p:cTn id="9" presetID="24" presetClass="entr" presetSubtype="0" fill="hold" grpId="0" nodeType="afterEffect">
                                  <p:stCondLst>
                                    <p:cond delay="0"/>
                                  </p:stCondLst>
                                  <p:childTnLst>
                                    <p:set>
                                      <p:cBhvr>
                                        <p:cTn id="10" dur="1" fill="hold">
                                          <p:stCondLst>
                                            <p:cond delay="0"/>
                                          </p:stCondLst>
                                        </p:cTn>
                                        <p:tgtEl>
                                          <p:spTgt spid="45059"/>
                                        </p:tgtEl>
                                        <p:attrNameLst>
                                          <p:attrName>style.visibility</p:attrName>
                                        </p:attrNameLst>
                                      </p:cBhvr>
                                      <p:to>
                                        <p:strVal val="visible"/>
                                      </p:to>
                                    </p:set>
                                    <p:anim to="" calcmode="lin" valueType="num">
                                      <p:cBhvr>
                                        <p:cTn id="11" dur="1" fill="hold"/>
                                        <p:tgtEl>
                                          <p:spTgt spid="45059"/>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p:bldP spid="45059"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EE802F3B-A04D-41B5-88BD-7F709093F6B6}" type="slidenum">
              <a:rPr lang="en-US"/>
              <a:pPr>
                <a:defRPr/>
              </a:pPr>
              <a:t>42</a:t>
            </a:fld>
            <a:endParaRPr lang="en-US"/>
          </a:p>
        </p:txBody>
      </p:sp>
      <p:sp>
        <p:nvSpPr>
          <p:cNvPr id="46082" name="Rectangle 2"/>
          <p:cNvSpPr>
            <a:spLocks noGrp="1" noChangeArrowheads="1"/>
          </p:cNvSpPr>
          <p:nvPr>
            <p:ph type="title"/>
          </p:nvPr>
        </p:nvSpPr>
        <p:spPr>
          <a:xfrm>
            <a:off x="457200" y="304800"/>
            <a:ext cx="8153400" cy="1431925"/>
          </a:xfrm>
        </p:spPr>
        <p:txBody>
          <a:bodyPr/>
          <a:lstStyle/>
          <a:p>
            <a:pPr marL="838200" indent="-838200" algn="ctr" rtl="1" eaLnBrk="1" hangingPunct="1">
              <a:defRPr/>
            </a:pPr>
            <a:r>
              <a:rPr lang="fa-IR" sz="4800" dirty="0" smtClean="0">
                <a:solidFill>
                  <a:srgbClr val="FFFF00"/>
                </a:solidFill>
                <a:latin typeface="IranNastaliq" pitchFamily="18" charset="0"/>
              </a:rPr>
              <a:t>رقابت  </a:t>
            </a:r>
            <a:r>
              <a:rPr lang="fa-IR" sz="4800" dirty="0" smtClean="0">
                <a:solidFill>
                  <a:srgbClr val="66FF33"/>
                </a:solidFill>
                <a:latin typeface="IranNastaliq" pitchFamily="18" charset="0"/>
              </a:rPr>
              <a:t>(مدعی بودن و همکاری نکردن)</a:t>
            </a:r>
            <a:endParaRPr lang="en-US" sz="4800" dirty="0" smtClean="0">
              <a:solidFill>
                <a:srgbClr val="66FF33"/>
              </a:solidFill>
              <a:latin typeface="IranNastaliq" pitchFamily="18" charset="0"/>
            </a:endParaRPr>
          </a:p>
        </p:txBody>
      </p:sp>
      <p:sp>
        <p:nvSpPr>
          <p:cNvPr id="46083" name="Rectangle 3"/>
          <p:cNvSpPr>
            <a:spLocks noChangeArrowheads="1"/>
          </p:cNvSpPr>
          <p:nvPr/>
        </p:nvSpPr>
        <p:spPr bwMode="auto">
          <a:xfrm>
            <a:off x="914400" y="2209800"/>
            <a:ext cx="8001000" cy="4114800"/>
          </a:xfrm>
          <a:prstGeom prst="rect">
            <a:avLst/>
          </a:prstGeom>
          <a:noFill/>
          <a:ln w="9525">
            <a:noFill/>
            <a:miter lim="800000"/>
            <a:headEnd/>
            <a:tailEnd/>
          </a:ln>
          <a:effectLst/>
        </p:spPr>
        <p:txBody>
          <a:bodyPr/>
          <a:lstStyle/>
          <a:p>
            <a:pPr marL="609600" indent="-609600">
              <a:lnSpc>
                <a:spcPct val="120000"/>
              </a:lnSpc>
              <a:spcBef>
                <a:spcPct val="40000"/>
              </a:spcBef>
              <a:buClr>
                <a:srgbClr val="66FF33"/>
              </a:buClr>
              <a:buFont typeface="Wingdings" pitchFamily="2" charset="2"/>
              <a:buAutoNum type="arabicPeriod" startAt="2"/>
              <a:defRPr/>
            </a:pPr>
            <a:r>
              <a:rPr lang="fa-IR" sz="3200" b="1">
                <a:effectLst>
                  <a:outerShdw blurRad="38100" dist="38100" dir="2700000" algn="tl">
                    <a:srgbClr val="000000"/>
                  </a:outerShdw>
                </a:effectLst>
                <a:cs typeface="B Traffic" pitchFamily="2" charset="-78"/>
              </a:rPr>
              <a:t>این نوع رقابت ها معمولا توسط مقامات رسمی سازمان در کارکنان ایجاد می شود.</a:t>
            </a:r>
          </a:p>
          <a:p>
            <a:pPr marL="609600" indent="-609600">
              <a:lnSpc>
                <a:spcPct val="120000"/>
              </a:lnSpc>
              <a:spcBef>
                <a:spcPct val="40000"/>
              </a:spcBef>
              <a:buClr>
                <a:srgbClr val="66FF33"/>
              </a:buClr>
              <a:buFont typeface="Wingdings" pitchFamily="2" charset="2"/>
              <a:buAutoNum type="arabicPeriod" startAt="2"/>
              <a:defRPr/>
            </a:pPr>
            <a:r>
              <a:rPr lang="fa-IR" sz="3200" b="1">
                <a:effectLst>
                  <a:outerShdw blurRad="38100" dist="38100" dir="2700000" algn="tl">
                    <a:srgbClr val="000000"/>
                  </a:outerShdw>
                </a:effectLst>
                <a:cs typeface="B Traffic" pitchFamily="2" charset="-78"/>
              </a:rPr>
              <a:t>افراد در حال رقابت می کوشند تا مسایل را به نفع خود تمام کنند.</a:t>
            </a:r>
            <a:endParaRPr lang="en-US" sz="3200" b="1">
              <a:effectLst>
                <a:outerShdw blurRad="38100" dist="38100" dir="2700000" algn="tl">
                  <a:srgbClr val="000000"/>
                </a:outerShdw>
              </a:effectLst>
              <a:cs typeface="B Traffic"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46083"/>
                                        </p:tgtEl>
                                        <p:attrNameLst>
                                          <p:attrName>style.visibility</p:attrName>
                                        </p:attrNameLst>
                                      </p:cBhvr>
                                      <p:to>
                                        <p:strVal val="visible"/>
                                      </p:to>
                                    </p:set>
                                    <p:anim to="" calcmode="lin" valueType="num">
                                      <p:cBhvr>
                                        <p:cTn id="7" dur="1" fill="hold"/>
                                        <p:tgtEl>
                                          <p:spTgt spid="46083"/>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2D1574DC-E705-4F7B-BFFD-DF336A391C48}" type="slidenum">
              <a:rPr lang="en-US"/>
              <a:pPr>
                <a:defRPr/>
              </a:pPr>
              <a:t>43</a:t>
            </a:fld>
            <a:endParaRPr lang="en-US"/>
          </a:p>
        </p:txBody>
      </p:sp>
      <p:sp>
        <p:nvSpPr>
          <p:cNvPr id="47106" name="Rectangle 2"/>
          <p:cNvSpPr>
            <a:spLocks noGrp="1" noChangeArrowheads="1"/>
          </p:cNvSpPr>
          <p:nvPr>
            <p:ph type="title"/>
          </p:nvPr>
        </p:nvSpPr>
        <p:spPr>
          <a:xfrm>
            <a:off x="457200" y="304800"/>
            <a:ext cx="8153400" cy="1431925"/>
          </a:xfrm>
        </p:spPr>
        <p:txBody>
          <a:bodyPr/>
          <a:lstStyle/>
          <a:p>
            <a:pPr marL="838200" indent="-838200" algn="ctr" rtl="1" eaLnBrk="1" hangingPunct="1">
              <a:defRPr/>
            </a:pPr>
            <a:r>
              <a:rPr lang="fa-IR" dirty="0" smtClean="0">
                <a:solidFill>
                  <a:srgbClr val="FFFF00"/>
                </a:solidFill>
                <a:latin typeface="IranNastaliq" pitchFamily="18" charset="0"/>
              </a:rPr>
              <a:t>همکاری  </a:t>
            </a:r>
            <a:r>
              <a:rPr lang="fa-IR" dirty="0" smtClean="0">
                <a:solidFill>
                  <a:srgbClr val="66FF33"/>
                </a:solidFill>
                <a:latin typeface="IranNastaliq" pitchFamily="18" charset="0"/>
              </a:rPr>
              <a:t>(مدعی بودن و همکاری کردن)</a:t>
            </a:r>
            <a:endParaRPr lang="en-US" dirty="0" smtClean="0">
              <a:solidFill>
                <a:srgbClr val="66FF33"/>
              </a:solidFill>
              <a:latin typeface="IranNastaliq" pitchFamily="18" charset="0"/>
            </a:endParaRPr>
          </a:p>
        </p:txBody>
      </p:sp>
      <p:sp>
        <p:nvSpPr>
          <p:cNvPr id="47107" name="Rectangle 3"/>
          <p:cNvSpPr>
            <a:spLocks noChangeArrowheads="1"/>
          </p:cNvSpPr>
          <p:nvPr/>
        </p:nvSpPr>
        <p:spPr bwMode="auto">
          <a:xfrm>
            <a:off x="914400" y="2209800"/>
            <a:ext cx="8001000" cy="4114800"/>
          </a:xfrm>
          <a:prstGeom prst="rect">
            <a:avLst/>
          </a:prstGeom>
          <a:noFill/>
          <a:ln w="9525">
            <a:noFill/>
            <a:miter lim="800000"/>
            <a:headEnd/>
            <a:tailEnd/>
          </a:ln>
          <a:effectLst/>
        </p:spPr>
        <p:txBody>
          <a:bodyPr/>
          <a:lstStyle/>
          <a:p>
            <a:pPr marL="609600" indent="-609600">
              <a:lnSpc>
                <a:spcPct val="120000"/>
              </a:lnSpc>
              <a:spcBef>
                <a:spcPct val="40000"/>
              </a:spcBef>
              <a:buClr>
                <a:srgbClr val="66FF33"/>
              </a:buClr>
              <a:buFont typeface="Wingdings" pitchFamily="2" charset="2"/>
              <a:buAutoNum type="arabicPeriod"/>
              <a:defRPr/>
            </a:pPr>
            <a:r>
              <a:rPr lang="fa-IR" sz="3200" b="1">
                <a:effectLst>
                  <a:outerShdw blurRad="38100" dist="38100" dir="2700000" algn="tl">
                    <a:srgbClr val="000000"/>
                  </a:outerShdw>
                </a:effectLst>
                <a:cs typeface="B Traffic" pitchFamily="2" charset="-78"/>
              </a:rPr>
              <a:t>گروههایی که با هم تعارض دارند چنانچه بکوشند تا خواسته های طرف یا گروه دیگر را تأمین کنند نوعی همکاری وجود خواهد داشت. </a:t>
            </a:r>
          </a:p>
          <a:p>
            <a:pPr marL="609600" indent="-609600">
              <a:lnSpc>
                <a:spcPct val="120000"/>
              </a:lnSpc>
              <a:spcBef>
                <a:spcPct val="40000"/>
              </a:spcBef>
              <a:buClr>
                <a:srgbClr val="66FF33"/>
              </a:buClr>
              <a:buFont typeface="Wingdings" pitchFamily="2" charset="2"/>
              <a:buAutoNum type="arabicPeriod"/>
              <a:defRPr/>
            </a:pPr>
            <a:r>
              <a:rPr lang="fa-IR" sz="3200" b="1">
                <a:effectLst>
                  <a:outerShdw blurRad="38100" dist="38100" dir="2700000" algn="tl">
                    <a:srgbClr val="000000"/>
                  </a:outerShdw>
                </a:effectLst>
                <a:cs typeface="B Traffic" pitchFamily="2" charset="-78"/>
              </a:rPr>
              <a:t>طرفین در صدد تأمین منافع یکدیگرند.</a:t>
            </a:r>
          </a:p>
          <a:p>
            <a:pPr marL="609600" indent="-609600">
              <a:lnSpc>
                <a:spcPct val="120000"/>
              </a:lnSpc>
              <a:spcBef>
                <a:spcPct val="40000"/>
              </a:spcBef>
              <a:buClr>
                <a:srgbClr val="66FF33"/>
              </a:buClr>
              <a:buFont typeface="Wingdings" pitchFamily="2" charset="2"/>
              <a:buAutoNum type="arabicPeriod"/>
              <a:defRPr/>
            </a:pPr>
            <a:r>
              <a:rPr lang="fa-IR" sz="3200" b="1">
                <a:effectLst>
                  <a:outerShdw blurRad="38100" dist="38100" dir="2700000" algn="tl">
                    <a:srgbClr val="000000"/>
                  </a:outerShdw>
                </a:effectLst>
                <a:cs typeface="B Traffic" pitchFamily="2" charset="-78"/>
              </a:rPr>
              <a:t>در فرایند همکاری طرفین درگیر در جهت حل مسأله اقدام می کنند. </a:t>
            </a:r>
            <a:endParaRPr lang="en-US" sz="3200" b="1">
              <a:effectLst>
                <a:outerShdw blurRad="38100" dist="38100" dir="2700000" algn="tl">
                  <a:srgbClr val="000000"/>
                </a:outerShdw>
              </a:effectLst>
              <a:cs typeface="B Traffic"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47106"/>
                                        </p:tgtEl>
                                        <p:attrNameLst>
                                          <p:attrName>style.visibility</p:attrName>
                                        </p:attrNameLst>
                                      </p:cBhvr>
                                      <p:to>
                                        <p:strVal val="visible"/>
                                      </p:to>
                                    </p:set>
                                    <p:anim to="" calcmode="lin" valueType="num">
                                      <p:cBhvr>
                                        <p:cTn id="7" dur="1" fill="hold"/>
                                        <p:tgtEl>
                                          <p:spTgt spid="47106"/>
                                        </p:tgtEl>
                                        <p:attrNameLst>
                                          <p:attrName/>
                                        </p:attrNameLst>
                                      </p:cBhvr>
                                    </p:anim>
                                  </p:childTnLst>
                                </p:cTn>
                              </p:par>
                            </p:childTnLst>
                          </p:cTn>
                        </p:par>
                        <p:par>
                          <p:cTn id="8" fill="hold">
                            <p:stCondLst>
                              <p:cond delay="0"/>
                            </p:stCondLst>
                            <p:childTnLst>
                              <p:par>
                                <p:cTn id="9" presetID="24" presetClass="entr" presetSubtype="0" fill="hold" grpId="0" nodeType="afterEffect">
                                  <p:stCondLst>
                                    <p:cond delay="0"/>
                                  </p:stCondLst>
                                  <p:childTnLst>
                                    <p:set>
                                      <p:cBhvr>
                                        <p:cTn id="10" dur="1" fill="hold">
                                          <p:stCondLst>
                                            <p:cond delay="0"/>
                                          </p:stCondLst>
                                        </p:cTn>
                                        <p:tgtEl>
                                          <p:spTgt spid="47107"/>
                                        </p:tgtEl>
                                        <p:attrNameLst>
                                          <p:attrName>style.visibility</p:attrName>
                                        </p:attrNameLst>
                                      </p:cBhvr>
                                      <p:to>
                                        <p:strVal val="visible"/>
                                      </p:to>
                                    </p:set>
                                    <p:anim to="" calcmode="lin" valueType="num">
                                      <p:cBhvr>
                                        <p:cTn id="11" dur="1" fill="hold"/>
                                        <p:tgtEl>
                                          <p:spTgt spid="47107"/>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6" grpId="0"/>
      <p:bldP spid="47107"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0B7AD99E-FDF8-49BC-8417-D445623BC53D}" type="slidenum">
              <a:rPr lang="en-US"/>
              <a:pPr>
                <a:defRPr/>
              </a:pPr>
              <a:t>44</a:t>
            </a:fld>
            <a:endParaRPr lang="en-US"/>
          </a:p>
        </p:txBody>
      </p:sp>
      <p:sp>
        <p:nvSpPr>
          <p:cNvPr id="48130" name="Rectangle 2"/>
          <p:cNvSpPr>
            <a:spLocks noGrp="1" noChangeArrowheads="1"/>
          </p:cNvSpPr>
          <p:nvPr>
            <p:ph type="title"/>
          </p:nvPr>
        </p:nvSpPr>
        <p:spPr>
          <a:xfrm>
            <a:off x="457200" y="304800"/>
            <a:ext cx="8153400" cy="1431925"/>
          </a:xfrm>
        </p:spPr>
        <p:txBody>
          <a:bodyPr/>
          <a:lstStyle/>
          <a:p>
            <a:pPr marL="838200" indent="-838200" algn="ctr" rtl="1" eaLnBrk="1" hangingPunct="1">
              <a:defRPr/>
            </a:pPr>
            <a:r>
              <a:rPr lang="fa-IR" dirty="0" smtClean="0">
                <a:solidFill>
                  <a:srgbClr val="FFFF00"/>
                </a:solidFill>
                <a:latin typeface="IranNastaliq" pitchFamily="18" charset="0"/>
              </a:rPr>
              <a:t>همکاری  </a:t>
            </a:r>
            <a:r>
              <a:rPr lang="fa-IR" dirty="0" smtClean="0">
                <a:solidFill>
                  <a:srgbClr val="66FF33"/>
                </a:solidFill>
                <a:latin typeface="IranNastaliq" pitchFamily="18" charset="0"/>
              </a:rPr>
              <a:t>(مدعی بودن و همکاری کردن)</a:t>
            </a:r>
            <a:endParaRPr lang="en-US" dirty="0" smtClean="0">
              <a:solidFill>
                <a:srgbClr val="66FF33"/>
              </a:solidFill>
              <a:latin typeface="IranNastaliq" pitchFamily="18" charset="0"/>
            </a:endParaRPr>
          </a:p>
        </p:txBody>
      </p:sp>
      <p:sp>
        <p:nvSpPr>
          <p:cNvPr id="48131" name="Rectangle 3"/>
          <p:cNvSpPr>
            <a:spLocks noChangeArrowheads="1"/>
          </p:cNvSpPr>
          <p:nvPr/>
        </p:nvSpPr>
        <p:spPr bwMode="auto">
          <a:xfrm>
            <a:off x="914400" y="2209800"/>
            <a:ext cx="8001000" cy="4114800"/>
          </a:xfrm>
          <a:prstGeom prst="rect">
            <a:avLst/>
          </a:prstGeom>
          <a:noFill/>
          <a:ln w="9525">
            <a:noFill/>
            <a:miter lim="800000"/>
            <a:headEnd/>
            <a:tailEnd/>
          </a:ln>
          <a:effectLst/>
        </p:spPr>
        <p:txBody>
          <a:bodyPr/>
          <a:lstStyle/>
          <a:p>
            <a:pPr marL="609600" indent="-609600">
              <a:lnSpc>
                <a:spcPct val="120000"/>
              </a:lnSpc>
              <a:spcBef>
                <a:spcPct val="40000"/>
              </a:spcBef>
              <a:buClr>
                <a:srgbClr val="66FF33"/>
              </a:buClr>
              <a:buFont typeface="Wingdings" pitchFamily="2" charset="2"/>
              <a:buAutoNum type="arabicPeriod" startAt="4"/>
              <a:defRPr/>
            </a:pPr>
            <a:r>
              <a:rPr lang="fa-IR" sz="3200" b="1">
                <a:effectLst>
                  <a:outerShdw blurRad="38100" dist="38100" dir="2700000" algn="tl">
                    <a:srgbClr val="000000"/>
                  </a:outerShdw>
                </a:effectLst>
                <a:cs typeface="B Traffic" pitchFamily="2" charset="-78"/>
              </a:rPr>
              <a:t>تلاش آنها در جهت حل مشکل است. </a:t>
            </a:r>
          </a:p>
          <a:p>
            <a:pPr marL="609600" indent="-609600">
              <a:lnSpc>
                <a:spcPct val="120000"/>
              </a:lnSpc>
              <a:spcBef>
                <a:spcPct val="40000"/>
              </a:spcBef>
              <a:buClr>
                <a:srgbClr val="66FF33"/>
              </a:buClr>
              <a:buFont typeface="Wingdings" pitchFamily="2" charset="2"/>
              <a:buAutoNum type="arabicPeriod" startAt="4"/>
              <a:defRPr/>
            </a:pPr>
            <a:r>
              <a:rPr lang="fa-IR" sz="3200" b="1">
                <a:effectLst>
                  <a:outerShdw blurRad="38100" dist="38100" dir="2700000" algn="tl">
                    <a:srgbClr val="000000"/>
                  </a:outerShdw>
                </a:effectLst>
                <a:cs typeface="B Traffic" pitchFamily="2" charset="-78"/>
              </a:rPr>
              <a:t>به همه راه حل های موجود فکر می کنند. </a:t>
            </a:r>
          </a:p>
          <a:p>
            <a:pPr marL="609600" indent="-609600">
              <a:lnSpc>
                <a:spcPct val="120000"/>
              </a:lnSpc>
              <a:spcBef>
                <a:spcPct val="40000"/>
              </a:spcBef>
              <a:buClr>
                <a:srgbClr val="66FF33"/>
              </a:buClr>
              <a:buFont typeface="Wingdings" pitchFamily="2" charset="2"/>
              <a:buAutoNum type="arabicPeriod" startAt="4"/>
              <a:defRPr/>
            </a:pPr>
            <a:r>
              <a:rPr lang="fa-IR" sz="3200" b="1">
                <a:effectLst>
                  <a:outerShdw blurRad="38100" dist="38100" dir="2700000" algn="tl">
                    <a:srgbClr val="000000"/>
                  </a:outerShdw>
                </a:effectLst>
                <a:cs typeface="B Traffic" pitchFamily="2" charset="-78"/>
              </a:rPr>
              <a:t>علت ها و اختلافات را مشخص می کنند.</a:t>
            </a:r>
          </a:p>
          <a:p>
            <a:pPr marL="609600" indent="-609600">
              <a:lnSpc>
                <a:spcPct val="120000"/>
              </a:lnSpc>
              <a:spcBef>
                <a:spcPct val="40000"/>
              </a:spcBef>
              <a:buClr>
                <a:srgbClr val="66FF33"/>
              </a:buClr>
              <a:buFont typeface="Wingdings" pitchFamily="2" charset="2"/>
              <a:buAutoNum type="arabicPeriod" startAt="4"/>
              <a:defRPr/>
            </a:pPr>
            <a:r>
              <a:rPr lang="fa-IR" sz="3200" b="1">
                <a:effectLst>
                  <a:outerShdw blurRad="38100" dist="38100" dir="2700000" algn="tl">
                    <a:srgbClr val="000000"/>
                  </a:outerShdw>
                </a:effectLst>
                <a:cs typeface="B Traffic" pitchFamily="2" charset="-78"/>
              </a:rPr>
              <a:t>در جهت یافتن راه حلها اقدام می کنند، چون راه حلها به نفع آنهاست مثل خانواده هایی که فرزندانشان با هم ازدواج می کنند. </a:t>
            </a:r>
            <a:endParaRPr lang="en-US" sz="3200" b="1">
              <a:effectLst>
                <a:outerShdw blurRad="38100" dist="38100" dir="2700000" algn="tl">
                  <a:srgbClr val="000000"/>
                </a:outerShdw>
              </a:effectLst>
              <a:cs typeface="B Traffic"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48131"/>
                                        </p:tgtEl>
                                        <p:attrNameLst>
                                          <p:attrName>style.visibility</p:attrName>
                                        </p:attrNameLst>
                                      </p:cBhvr>
                                      <p:to>
                                        <p:strVal val="visible"/>
                                      </p:to>
                                    </p:set>
                                    <p:anim to="" calcmode="lin" valueType="num">
                                      <p:cBhvr>
                                        <p:cTn id="7" dur="1" fill="hold"/>
                                        <p:tgtEl>
                                          <p:spTgt spid="48131"/>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A116827D-6775-4713-85B4-3FC9C4BC0A2B}" type="slidenum">
              <a:rPr lang="en-US"/>
              <a:pPr>
                <a:defRPr/>
              </a:pPr>
              <a:t>45</a:t>
            </a:fld>
            <a:endParaRPr lang="en-US"/>
          </a:p>
        </p:txBody>
      </p:sp>
      <p:sp>
        <p:nvSpPr>
          <p:cNvPr id="49154" name="Rectangle 2"/>
          <p:cNvSpPr>
            <a:spLocks noGrp="1" noChangeArrowheads="1"/>
          </p:cNvSpPr>
          <p:nvPr>
            <p:ph type="title"/>
          </p:nvPr>
        </p:nvSpPr>
        <p:spPr>
          <a:xfrm>
            <a:off x="457200" y="304800"/>
            <a:ext cx="8153400" cy="1431925"/>
          </a:xfrm>
        </p:spPr>
        <p:txBody>
          <a:bodyPr/>
          <a:lstStyle/>
          <a:p>
            <a:pPr marL="838200" indent="-838200" algn="ctr" rtl="1" eaLnBrk="1" hangingPunct="1">
              <a:defRPr/>
            </a:pPr>
            <a:r>
              <a:rPr lang="fa-IR" dirty="0" smtClean="0">
                <a:solidFill>
                  <a:srgbClr val="FFFF00"/>
                </a:solidFill>
                <a:latin typeface="IranNastaliq" pitchFamily="18" charset="0"/>
              </a:rPr>
              <a:t>اجتناب  </a:t>
            </a:r>
            <a:r>
              <a:rPr lang="fa-IR" dirty="0" smtClean="0">
                <a:solidFill>
                  <a:srgbClr val="66FF33"/>
                </a:solidFill>
                <a:latin typeface="IranNastaliq" pitchFamily="18" charset="0"/>
              </a:rPr>
              <a:t>(مدعی نبودن و همکاری نکردن)</a:t>
            </a:r>
            <a:endParaRPr lang="en-US" dirty="0" smtClean="0">
              <a:solidFill>
                <a:srgbClr val="66FF33"/>
              </a:solidFill>
              <a:latin typeface="IranNastaliq" pitchFamily="18" charset="0"/>
            </a:endParaRPr>
          </a:p>
        </p:txBody>
      </p:sp>
      <p:sp>
        <p:nvSpPr>
          <p:cNvPr id="49155" name="Rectangle 3"/>
          <p:cNvSpPr>
            <a:spLocks noChangeArrowheads="1"/>
          </p:cNvSpPr>
          <p:nvPr/>
        </p:nvSpPr>
        <p:spPr bwMode="auto">
          <a:xfrm>
            <a:off x="914400" y="2209800"/>
            <a:ext cx="8001000" cy="4114800"/>
          </a:xfrm>
          <a:prstGeom prst="rect">
            <a:avLst/>
          </a:prstGeom>
          <a:noFill/>
          <a:ln w="9525">
            <a:noFill/>
            <a:miter lim="800000"/>
            <a:headEnd/>
            <a:tailEnd/>
          </a:ln>
          <a:effectLst/>
        </p:spPr>
        <p:txBody>
          <a:bodyPr/>
          <a:lstStyle/>
          <a:p>
            <a:pPr marL="609600" indent="-609600">
              <a:lnSpc>
                <a:spcPct val="120000"/>
              </a:lnSpc>
              <a:spcBef>
                <a:spcPct val="40000"/>
              </a:spcBef>
              <a:buClr>
                <a:srgbClr val="66FF33"/>
              </a:buClr>
              <a:buFont typeface="Wingdings" pitchFamily="2" charset="2"/>
              <a:buAutoNum type="arabicPeriod"/>
              <a:defRPr/>
            </a:pPr>
            <a:r>
              <a:rPr lang="fa-IR" sz="3200" b="1">
                <a:effectLst>
                  <a:outerShdw blurRad="38100" dist="38100" dir="2700000" algn="tl">
                    <a:srgbClr val="000000"/>
                  </a:outerShdw>
                </a:effectLst>
                <a:cs typeface="B Traffic" pitchFamily="2" charset="-78"/>
              </a:rPr>
              <a:t>وقتی فری متوجه شود که نوعی تعارض وجود دارد چنانچه خود را کنار بکشد و بی تفاوت بماند یا پدیده تعارض را سرکوب کند، گوییم به عمل اجتناب دست زده است. </a:t>
            </a:r>
          </a:p>
          <a:p>
            <a:pPr marL="609600" indent="-609600">
              <a:lnSpc>
                <a:spcPct val="120000"/>
              </a:lnSpc>
              <a:spcBef>
                <a:spcPct val="40000"/>
              </a:spcBef>
              <a:buClr>
                <a:srgbClr val="66FF33"/>
              </a:buClr>
              <a:buFont typeface="Wingdings" pitchFamily="2" charset="2"/>
              <a:buAutoNum type="arabicPeriod"/>
              <a:defRPr/>
            </a:pPr>
            <a:r>
              <a:rPr lang="fa-IR" sz="3200" b="1">
                <a:effectLst>
                  <a:outerShdw blurRad="38100" dist="38100" dir="2700000" algn="tl">
                    <a:srgbClr val="000000"/>
                  </a:outerShdw>
                </a:effectLst>
                <a:cs typeface="B Traffic" pitchFamily="2" charset="-78"/>
              </a:rPr>
              <a:t>بی تفاوت ماندن یعنی یکی از طرفین خود را کنار بکشد.</a:t>
            </a:r>
            <a:endParaRPr lang="en-US" sz="3200" b="1">
              <a:effectLst>
                <a:outerShdw blurRad="38100" dist="38100" dir="2700000" algn="tl">
                  <a:srgbClr val="000000"/>
                </a:outerShdw>
              </a:effectLst>
              <a:cs typeface="B Traffic"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49154"/>
                                        </p:tgtEl>
                                        <p:attrNameLst>
                                          <p:attrName>style.visibility</p:attrName>
                                        </p:attrNameLst>
                                      </p:cBhvr>
                                      <p:to>
                                        <p:strVal val="visible"/>
                                      </p:to>
                                    </p:set>
                                    <p:anim to="" calcmode="lin" valueType="num">
                                      <p:cBhvr>
                                        <p:cTn id="7" dur="1" fill="hold"/>
                                        <p:tgtEl>
                                          <p:spTgt spid="49154"/>
                                        </p:tgtEl>
                                        <p:attrNameLst>
                                          <p:attrName/>
                                        </p:attrNameLst>
                                      </p:cBhvr>
                                    </p:anim>
                                  </p:childTnLst>
                                </p:cTn>
                              </p:par>
                            </p:childTnLst>
                          </p:cTn>
                        </p:par>
                        <p:par>
                          <p:cTn id="8" fill="hold">
                            <p:stCondLst>
                              <p:cond delay="0"/>
                            </p:stCondLst>
                            <p:childTnLst>
                              <p:par>
                                <p:cTn id="9" presetID="24" presetClass="entr" presetSubtype="0" fill="hold" grpId="0" nodeType="afterEffect">
                                  <p:stCondLst>
                                    <p:cond delay="0"/>
                                  </p:stCondLst>
                                  <p:childTnLst>
                                    <p:set>
                                      <p:cBhvr>
                                        <p:cTn id="10" dur="1" fill="hold">
                                          <p:stCondLst>
                                            <p:cond delay="0"/>
                                          </p:stCondLst>
                                        </p:cTn>
                                        <p:tgtEl>
                                          <p:spTgt spid="49155"/>
                                        </p:tgtEl>
                                        <p:attrNameLst>
                                          <p:attrName>style.visibility</p:attrName>
                                        </p:attrNameLst>
                                      </p:cBhvr>
                                      <p:to>
                                        <p:strVal val="visible"/>
                                      </p:to>
                                    </p:set>
                                    <p:anim to="" calcmode="lin" valueType="num">
                                      <p:cBhvr>
                                        <p:cTn id="11" dur="1" fill="hold"/>
                                        <p:tgtEl>
                                          <p:spTgt spid="49155"/>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4" grpId="0"/>
      <p:bldP spid="49155"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2565F425-DA9D-4746-B401-BC4D4587AC42}" type="slidenum">
              <a:rPr lang="en-US"/>
              <a:pPr>
                <a:defRPr/>
              </a:pPr>
              <a:t>46</a:t>
            </a:fld>
            <a:endParaRPr lang="en-US"/>
          </a:p>
        </p:txBody>
      </p:sp>
      <p:sp>
        <p:nvSpPr>
          <p:cNvPr id="50178" name="Rectangle 2"/>
          <p:cNvSpPr>
            <a:spLocks noGrp="1" noChangeArrowheads="1"/>
          </p:cNvSpPr>
          <p:nvPr>
            <p:ph type="title"/>
          </p:nvPr>
        </p:nvSpPr>
        <p:spPr>
          <a:xfrm>
            <a:off x="457200" y="304800"/>
            <a:ext cx="8153400" cy="1431925"/>
          </a:xfrm>
        </p:spPr>
        <p:txBody>
          <a:bodyPr/>
          <a:lstStyle/>
          <a:p>
            <a:pPr marL="838200" indent="-838200" algn="ctr" rtl="1" eaLnBrk="1" hangingPunct="1">
              <a:defRPr/>
            </a:pPr>
            <a:r>
              <a:rPr lang="fa-IR" dirty="0" smtClean="0">
                <a:solidFill>
                  <a:srgbClr val="FFFF00"/>
                </a:solidFill>
                <a:latin typeface="IranNastaliq" pitchFamily="18" charset="0"/>
              </a:rPr>
              <a:t>اجتناب  </a:t>
            </a:r>
            <a:r>
              <a:rPr lang="fa-IR" dirty="0" smtClean="0">
                <a:solidFill>
                  <a:srgbClr val="66FF33"/>
                </a:solidFill>
                <a:latin typeface="IranNastaliq" pitchFamily="18" charset="0"/>
              </a:rPr>
              <a:t>(مدعی نبودن و همکاری نکردن)</a:t>
            </a:r>
            <a:endParaRPr lang="en-US" dirty="0" smtClean="0">
              <a:solidFill>
                <a:srgbClr val="66FF33"/>
              </a:solidFill>
              <a:latin typeface="IranNastaliq" pitchFamily="18" charset="0"/>
            </a:endParaRPr>
          </a:p>
        </p:txBody>
      </p:sp>
      <p:sp>
        <p:nvSpPr>
          <p:cNvPr id="50179" name="Rectangle 3"/>
          <p:cNvSpPr>
            <a:spLocks noChangeArrowheads="1"/>
          </p:cNvSpPr>
          <p:nvPr/>
        </p:nvSpPr>
        <p:spPr bwMode="auto">
          <a:xfrm>
            <a:off x="914400" y="2209800"/>
            <a:ext cx="8001000" cy="4114800"/>
          </a:xfrm>
          <a:prstGeom prst="rect">
            <a:avLst/>
          </a:prstGeom>
          <a:noFill/>
          <a:ln w="9525">
            <a:noFill/>
            <a:miter lim="800000"/>
            <a:headEnd/>
            <a:tailEnd/>
          </a:ln>
          <a:effectLst/>
        </p:spPr>
        <p:txBody>
          <a:bodyPr/>
          <a:lstStyle/>
          <a:p>
            <a:pPr marL="609600" indent="-609600">
              <a:lnSpc>
                <a:spcPct val="120000"/>
              </a:lnSpc>
              <a:spcBef>
                <a:spcPct val="40000"/>
              </a:spcBef>
              <a:buClr>
                <a:srgbClr val="66FF33"/>
              </a:buClr>
              <a:buFont typeface="Wingdings" pitchFamily="2" charset="2"/>
              <a:buAutoNum type="arabicPeriod" startAt="3"/>
              <a:defRPr/>
            </a:pPr>
            <a:r>
              <a:rPr lang="fa-IR" sz="3200" b="1">
                <a:effectLst>
                  <a:outerShdw blurRad="38100" dist="38100" dir="2700000" algn="tl">
                    <a:srgbClr val="000000"/>
                  </a:outerShdw>
                </a:effectLst>
                <a:cs typeface="B Traffic" pitchFamily="2" charset="-78"/>
              </a:rPr>
              <a:t>از نظر فیزیکی از هم فاصله بگیرند و اگر نتوانند دیدگاههای یکدیگر را سرکوب کنند. </a:t>
            </a:r>
          </a:p>
          <a:p>
            <a:pPr marL="609600" indent="-609600">
              <a:lnSpc>
                <a:spcPct val="120000"/>
              </a:lnSpc>
              <a:spcBef>
                <a:spcPct val="40000"/>
              </a:spcBef>
              <a:buClr>
                <a:srgbClr val="66FF33"/>
              </a:buClr>
              <a:buFont typeface="Wingdings" pitchFamily="2" charset="2"/>
              <a:buAutoNum type="arabicPeriod" startAt="3"/>
              <a:defRPr/>
            </a:pPr>
            <a:r>
              <a:rPr lang="fa-IR" sz="3200" b="1">
                <a:effectLst>
                  <a:outerShdw blurRad="38100" dist="38100" dir="2700000" algn="tl">
                    <a:srgbClr val="000000"/>
                  </a:outerShdw>
                </a:effectLst>
                <a:cs typeface="B Traffic" pitchFamily="2" charset="-78"/>
              </a:rPr>
              <a:t>این امر بیشتر به خاطر وابستگی های کاری صورت می گیرد. </a:t>
            </a:r>
            <a:endParaRPr lang="en-US" sz="3200" b="1">
              <a:effectLst>
                <a:outerShdw blurRad="38100" dist="38100" dir="2700000" algn="tl">
                  <a:srgbClr val="000000"/>
                </a:outerShdw>
              </a:effectLst>
              <a:cs typeface="B Traffic"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50179"/>
                                        </p:tgtEl>
                                        <p:attrNameLst>
                                          <p:attrName>style.visibility</p:attrName>
                                        </p:attrNameLst>
                                      </p:cBhvr>
                                      <p:to>
                                        <p:strVal val="visible"/>
                                      </p:to>
                                    </p:set>
                                    <p:anim to="" calcmode="lin" valueType="num">
                                      <p:cBhvr>
                                        <p:cTn id="7" dur="1" fill="hold"/>
                                        <p:tgtEl>
                                          <p:spTgt spid="50179"/>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279C8C91-2051-4CE5-862D-858A63B2BF5F}" type="slidenum">
              <a:rPr lang="en-US"/>
              <a:pPr>
                <a:defRPr/>
              </a:pPr>
              <a:t>47</a:t>
            </a:fld>
            <a:endParaRPr lang="en-US"/>
          </a:p>
        </p:txBody>
      </p:sp>
      <p:sp>
        <p:nvSpPr>
          <p:cNvPr id="51202" name="Rectangle 2"/>
          <p:cNvSpPr>
            <a:spLocks noGrp="1" noChangeArrowheads="1"/>
          </p:cNvSpPr>
          <p:nvPr>
            <p:ph type="title"/>
          </p:nvPr>
        </p:nvSpPr>
        <p:spPr>
          <a:xfrm>
            <a:off x="457200" y="304800"/>
            <a:ext cx="8153400" cy="1431925"/>
          </a:xfrm>
        </p:spPr>
        <p:txBody>
          <a:bodyPr/>
          <a:lstStyle/>
          <a:p>
            <a:pPr marL="838200" indent="-838200" algn="ctr" rtl="1" eaLnBrk="1" hangingPunct="1">
              <a:defRPr/>
            </a:pPr>
            <a:r>
              <a:rPr lang="fa-IR" dirty="0" smtClean="0">
                <a:solidFill>
                  <a:srgbClr val="FFFF00"/>
                </a:solidFill>
                <a:latin typeface="IranNastaliq" pitchFamily="18" charset="0"/>
              </a:rPr>
              <a:t>تسکین دادن یا ایثار  </a:t>
            </a:r>
            <a:r>
              <a:rPr lang="fa-IR" dirty="0" smtClean="0">
                <a:solidFill>
                  <a:srgbClr val="66FF33"/>
                </a:solidFill>
                <a:latin typeface="IranNastaliq" pitchFamily="18" charset="0"/>
              </a:rPr>
              <a:t>(مدعی نبودن و همکاری کردن)</a:t>
            </a:r>
            <a:endParaRPr lang="en-US" dirty="0" smtClean="0">
              <a:solidFill>
                <a:srgbClr val="66FF33"/>
              </a:solidFill>
              <a:latin typeface="IranNastaliq" pitchFamily="18" charset="0"/>
            </a:endParaRPr>
          </a:p>
        </p:txBody>
      </p:sp>
      <p:sp>
        <p:nvSpPr>
          <p:cNvPr id="51203" name="Rectangle 3"/>
          <p:cNvSpPr>
            <a:spLocks noChangeArrowheads="1"/>
          </p:cNvSpPr>
          <p:nvPr/>
        </p:nvSpPr>
        <p:spPr bwMode="auto">
          <a:xfrm>
            <a:off x="914400" y="2209800"/>
            <a:ext cx="8001000" cy="4114800"/>
          </a:xfrm>
          <a:prstGeom prst="rect">
            <a:avLst/>
          </a:prstGeom>
          <a:noFill/>
          <a:ln w="9525">
            <a:noFill/>
            <a:miter lim="800000"/>
            <a:headEnd/>
            <a:tailEnd/>
          </a:ln>
          <a:effectLst/>
        </p:spPr>
        <p:txBody>
          <a:bodyPr/>
          <a:lstStyle/>
          <a:p>
            <a:pPr marL="609600" indent="-609600">
              <a:lnSpc>
                <a:spcPct val="120000"/>
              </a:lnSpc>
              <a:spcBef>
                <a:spcPct val="40000"/>
              </a:spcBef>
              <a:buClr>
                <a:srgbClr val="66FF33"/>
              </a:buClr>
              <a:buFont typeface="Wingdings" pitchFamily="2" charset="2"/>
              <a:buChar char="n"/>
              <a:defRPr/>
            </a:pPr>
            <a:r>
              <a:rPr lang="fa-IR" sz="3200" b="1">
                <a:effectLst>
                  <a:outerShdw blurRad="38100" dist="38100" dir="2700000" algn="tl">
                    <a:srgbClr val="000000"/>
                  </a:outerShdw>
                </a:effectLst>
                <a:cs typeface="B Traffic" pitchFamily="2" charset="-78"/>
              </a:rPr>
              <a:t>وقتی فردی می کوشد تا منافع طرف مخالف را بر منافع خود ترجیح دهد و از خودگذشتگی نشان دهد که روابط قطع نشود، گوییم دست به ایثار زده است. مثل اختلافات زن و شوهر</a:t>
            </a:r>
            <a:endParaRPr lang="en-US" sz="3200" b="1">
              <a:effectLst>
                <a:outerShdw blurRad="38100" dist="38100" dir="2700000" algn="tl">
                  <a:srgbClr val="000000"/>
                </a:outerShdw>
              </a:effectLst>
              <a:cs typeface="B Traffic"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51202"/>
                                        </p:tgtEl>
                                        <p:attrNameLst>
                                          <p:attrName>style.visibility</p:attrName>
                                        </p:attrNameLst>
                                      </p:cBhvr>
                                      <p:to>
                                        <p:strVal val="visible"/>
                                      </p:to>
                                    </p:set>
                                    <p:anim to="" calcmode="lin" valueType="num">
                                      <p:cBhvr>
                                        <p:cTn id="7" dur="1" fill="hold"/>
                                        <p:tgtEl>
                                          <p:spTgt spid="51202"/>
                                        </p:tgtEl>
                                        <p:attrNameLst>
                                          <p:attrName/>
                                        </p:attrNameLst>
                                      </p:cBhvr>
                                    </p:anim>
                                  </p:childTnLst>
                                </p:cTn>
                              </p:par>
                            </p:childTnLst>
                          </p:cTn>
                        </p:par>
                        <p:par>
                          <p:cTn id="8" fill="hold">
                            <p:stCondLst>
                              <p:cond delay="0"/>
                            </p:stCondLst>
                            <p:childTnLst>
                              <p:par>
                                <p:cTn id="9" presetID="24" presetClass="entr" presetSubtype="0" fill="hold" grpId="0" nodeType="afterEffect">
                                  <p:stCondLst>
                                    <p:cond delay="0"/>
                                  </p:stCondLst>
                                  <p:childTnLst>
                                    <p:set>
                                      <p:cBhvr>
                                        <p:cTn id="10" dur="1" fill="hold">
                                          <p:stCondLst>
                                            <p:cond delay="0"/>
                                          </p:stCondLst>
                                        </p:cTn>
                                        <p:tgtEl>
                                          <p:spTgt spid="51203"/>
                                        </p:tgtEl>
                                        <p:attrNameLst>
                                          <p:attrName>style.visibility</p:attrName>
                                        </p:attrNameLst>
                                      </p:cBhvr>
                                      <p:to>
                                        <p:strVal val="visible"/>
                                      </p:to>
                                    </p:set>
                                    <p:anim to="" calcmode="lin" valueType="num">
                                      <p:cBhvr>
                                        <p:cTn id="11" dur="1" fill="hold"/>
                                        <p:tgtEl>
                                          <p:spTgt spid="51203"/>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p:bldP spid="51203"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56444037-F43E-4D96-8DFE-D0B9936ED06F}" type="slidenum">
              <a:rPr lang="en-US"/>
              <a:pPr>
                <a:defRPr/>
              </a:pPr>
              <a:t>48</a:t>
            </a:fld>
            <a:endParaRPr lang="en-US"/>
          </a:p>
        </p:txBody>
      </p:sp>
      <p:sp>
        <p:nvSpPr>
          <p:cNvPr id="52226" name="Rectangle 2"/>
          <p:cNvSpPr>
            <a:spLocks noGrp="1" noChangeArrowheads="1"/>
          </p:cNvSpPr>
          <p:nvPr>
            <p:ph type="title"/>
          </p:nvPr>
        </p:nvSpPr>
        <p:spPr>
          <a:xfrm>
            <a:off x="457200" y="304800"/>
            <a:ext cx="8153400" cy="1431925"/>
          </a:xfrm>
        </p:spPr>
        <p:txBody>
          <a:bodyPr/>
          <a:lstStyle/>
          <a:p>
            <a:pPr marL="838200" indent="-838200" algn="ctr" rtl="1" eaLnBrk="1" hangingPunct="1">
              <a:defRPr/>
            </a:pPr>
            <a:r>
              <a:rPr lang="fa-IR" sz="4000" dirty="0" smtClean="0">
                <a:solidFill>
                  <a:srgbClr val="FFFF00"/>
                </a:solidFill>
                <a:latin typeface="IranNastaliq" pitchFamily="18" charset="0"/>
              </a:rPr>
              <a:t>مصالحه یا سازش  </a:t>
            </a:r>
            <a:r>
              <a:rPr lang="fa-IR" sz="4000" dirty="0" smtClean="0">
                <a:solidFill>
                  <a:srgbClr val="66FF33"/>
                </a:solidFill>
                <a:latin typeface="IranNastaliq" pitchFamily="18" charset="0"/>
              </a:rPr>
              <a:t>(از نظر ادعا و همکاری در وسط قرار گرفتن)</a:t>
            </a:r>
            <a:endParaRPr lang="en-US" sz="4000" dirty="0" smtClean="0">
              <a:solidFill>
                <a:srgbClr val="66FF33"/>
              </a:solidFill>
              <a:latin typeface="IranNastaliq" pitchFamily="18" charset="0"/>
            </a:endParaRPr>
          </a:p>
        </p:txBody>
      </p:sp>
      <p:sp>
        <p:nvSpPr>
          <p:cNvPr id="52227" name="Rectangle 3"/>
          <p:cNvSpPr>
            <a:spLocks noChangeArrowheads="1"/>
          </p:cNvSpPr>
          <p:nvPr/>
        </p:nvSpPr>
        <p:spPr bwMode="auto">
          <a:xfrm>
            <a:off x="914400" y="2209800"/>
            <a:ext cx="8001000" cy="4114800"/>
          </a:xfrm>
          <a:prstGeom prst="rect">
            <a:avLst/>
          </a:prstGeom>
          <a:noFill/>
          <a:ln w="9525">
            <a:noFill/>
            <a:miter lim="800000"/>
            <a:headEnd/>
            <a:tailEnd/>
          </a:ln>
          <a:effectLst/>
        </p:spPr>
        <p:txBody>
          <a:bodyPr/>
          <a:lstStyle/>
          <a:p>
            <a:pPr marL="609600" indent="-609600">
              <a:lnSpc>
                <a:spcPct val="120000"/>
              </a:lnSpc>
              <a:spcBef>
                <a:spcPct val="40000"/>
              </a:spcBef>
              <a:buClr>
                <a:srgbClr val="66FF33"/>
              </a:buClr>
              <a:buFont typeface="Wingdings" pitchFamily="2" charset="2"/>
              <a:buChar char="n"/>
              <a:defRPr/>
            </a:pPr>
            <a:r>
              <a:rPr lang="fa-IR" sz="3200" b="1">
                <a:effectLst>
                  <a:outerShdw blurRad="38100" dist="38100" dir="2700000" algn="tl">
                    <a:srgbClr val="000000"/>
                  </a:outerShdw>
                </a:effectLst>
                <a:cs typeface="B Traffic" pitchFamily="2" charset="-78"/>
              </a:rPr>
              <a:t>کوتاه آمدن یکی از طرفین در مورد اختلاف را سازش گویند.</a:t>
            </a:r>
          </a:p>
          <a:p>
            <a:pPr marL="609600" indent="-609600">
              <a:lnSpc>
                <a:spcPct val="120000"/>
              </a:lnSpc>
              <a:spcBef>
                <a:spcPct val="40000"/>
              </a:spcBef>
              <a:buClr>
                <a:srgbClr val="66FF33"/>
              </a:buClr>
              <a:buFont typeface="Wingdings" pitchFamily="2" charset="2"/>
              <a:buChar char="n"/>
              <a:defRPr/>
            </a:pPr>
            <a:r>
              <a:rPr lang="fa-IR" sz="3200" b="1">
                <a:effectLst>
                  <a:outerShdw blurRad="38100" dist="38100" dir="2700000" algn="tl">
                    <a:srgbClr val="000000"/>
                  </a:outerShdw>
                </a:effectLst>
                <a:cs typeface="B Traffic" pitchFamily="2" charset="-78"/>
              </a:rPr>
              <a:t>در سازش هیچ یک از طرفین برنده یا بازنده نخواهد بود.</a:t>
            </a:r>
          </a:p>
          <a:p>
            <a:pPr marL="609600" indent="-609600">
              <a:lnSpc>
                <a:spcPct val="120000"/>
              </a:lnSpc>
              <a:spcBef>
                <a:spcPct val="40000"/>
              </a:spcBef>
              <a:buClr>
                <a:srgbClr val="66FF33"/>
              </a:buClr>
              <a:buFont typeface="Wingdings" pitchFamily="2" charset="2"/>
              <a:buChar char="n"/>
              <a:defRPr/>
            </a:pPr>
            <a:r>
              <a:rPr lang="fa-IR" sz="3200" b="1">
                <a:effectLst>
                  <a:outerShdw blurRad="38100" dist="38100" dir="2700000" algn="tl">
                    <a:srgbClr val="000000"/>
                  </a:outerShdw>
                </a:effectLst>
                <a:cs typeface="B Traffic" pitchFamily="2" charset="-78"/>
              </a:rPr>
              <a:t>درسازش هر دو نفر نتیجه و عاقبت کار را می پذیرند.</a:t>
            </a:r>
            <a:endParaRPr lang="en-US" sz="3200" b="1">
              <a:effectLst>
                <a:outerShdw blurRad="38100" dist="38100" dir="2700000" algn="tl">
                  <a:srgbClr val="000000"/>
                </a:outerShdw>
              </a:effectLst>
              <a:cs typeface="B Traffic"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52226"/>
                                        </p:tgtEl>
                                        <p:attrNameLst>
                                          <p:attrName>style.visibility</p:attrName>
                                        </p:attrNameLst>
                                      </p:cBhvr>
                                      <p:to>
                                        <p:strVal val="visible"/>
                                      </p:to>
                                    </p:set>
                                    <p:anim to="" calcmode="lin" valueType="num">
                                      <p:cBhvr>
                                        <p:cTn id="7" dur="1" fill="hold"/>
                                        <p:tgtEl>
                                          <p:spTgt spid="52226"/>
                                        </p:tgtEl>
                                        <p:attrNameLst>
                                          <p:attrName/>
                                        </p:attrNameLst>
                                      </p:cBhvr>
                                    </p:anim>
                                  </p:childTnLst>
                                </p:cTn>
                              </p:par>
                            </p:childTnLst>
                          </p:cTn>
                        </p:par>
                        <p:par>
                          <p:cTn id="8" fill="hold">
                            <p:stCondLst>
                              <p:cond delay="0"/>
                            </p:stCondLst>
                            <p:childTnLst>
                              <p:par>
                                <p:cTn id="9" presetID="24" presetClass="entr" presetSubtype="0" fill="hold" grpId="0" nodeType="afterEffect">
                                  <p:stCondLst>
                                    <p:cond delay="0"/>
                                  </p:stCondLst>
                                  <p:childTnLst>
                                    <p:set>
                                      <p:cBhvr>
                                        <p:cTn id="10" dur="1" fill="hold">
                                          <p:stCondLst>
                                            <p:cond delay="0"/>
                                          </p:stCondLst>
                                        </p:cTn>
                                        <p:tgtEl>
                                          <p:spTgt spid="52227"/>
                                        </p:tgtEl>
                                        <p:attrNameLst>
                                          <p:attrName>style.visibility</p:attrName>
                                        </p:attrNameLst>
                                      </p:cBhvr>
                                      <p:to>
                                        <p:strVal val="visible"/>
                                      </p:to>
                                    </p:set>
                                    <p:anim to="" calcmode="lin" valueType="num">
                                      <p:cBhvr>
                                        <p:cTn id="11" dur="1" fill="hold"/>
                                        <p:tgtEl>
                                          <p:spTgt spid="52227"/>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p:bldP spid="52227"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93CF15CE-D18E-404E-A676-36733F43AF30}" type="slidenum">
              <a:rPr lang="en-US"/>
              <a:pPr>
                <a:defRPr/>
              </a:pPr>
              <a:t>49</a:t>
            </a:fld>
            <a:endParaRPr lang="en-US"/>
          </a:p>
        </p:txBody>
      </p:sp>
      <p:sp>
        <p:nvSpPr>
          <p:cNvPr id="53250" name="Rectangle 2"/>
          <p:cNvSpPr>
            <a:spLocks noGrp="1" noChangeArrowheads="1"/>
          </p:cNvSpPr>
          <p:nvPr>
            <p:ph type="title"/>
          </p:nvPr>
        </p:nvSpPr>
        <p:spPr>
          <a:xfrm>
            <a:off x="457200" y="304800"/>
            <a:ext cx="8153400" cy="1431925"/>
          </a:xfrm>
        </p:spPr>
        <p:txBody>
          <a:bodyPr/>
          <a:lstStyle/>
          <a:p>
            <a:pPr marL="838200" indent="-838200" algn="ctr" rtl="1" eaLnBrk="1" hangingPunct="1">
              <a:defRPr/>
            </a:pPr>
            <a:r>
              <a:rPr lang="fa-IR" sz="4000" dirty="0" smtClean="0">
                <a:solidFill>
                  <a:srgbClr val="FFFF00"/>
                </a:solidFill>
                <a:latin typeface="IranNastaliq" pitchFamily="18" charset="0"/>
              </a:rPr>
              <a:t>مصالحه یا سازش  </a:t>
            </a:r>
            <a:r>
              <a:rPr lang="fa-IR" sz="4000" dirty="0" smtClean="0">
                <a:solidFill>
                  <a:srgbClr val="66FF33"/>
                </a:solidFill>
                <a:latin typeface="IranNastaliq" pitchFamily="18" charset="0"/>
              </a:rPr>
              <a:t>(از نظر ادعا و همکاری در وسط قرار گرفتن)</a:t>
            </a:r>
            <a:endParaRPr lang="en-US" sz="4000" dirty="0" smtClean="0">
              <a:solidFill>
                <a:srgbClr val="66FF33"/>
              </a:solidFill>
              <a:latin typeface="IranNastaliq" pitchFamily="18" charset="0"/>
            </a:endParaRPr>
          </a:p>
        </p:txBody>
      </p:sp>
      <p:sp>
        <p:nvSpPr>
          <p:cNvPr id="53251" name="Rectangle 3"/>
          <p:cNvSpPr>
            <a:spLocks noChangeArrowheads="1"/>
          </p:cNvSpPr>
          <p:nvPr/>
        </p:nvSpPr>
        <p:spPr bwMode="auto">
          <a:xfrm>
            <a:off x="914400" y="2209800"/>
            <a:ext cx="8001000" cy="4114800"/>
          </a:xfrm>
          <a:prstGeom prst="rect">
            <a:avLst/>
          </a:prstGeom>
          <a:noFill/>
          <a:ln w="9525">
            <a:noFill/>
            <a:miter lim="800000"/>
            <a:headEnd/>
            <a:tailEnd/>
          </a:ln>
          <a:effectLst/>
        </p:spPr>
        <p:txBody>
          <a:bodyPr/>
          <a:lstStyle/>
          <a:p>
            <a:pPr marL="609600" indent="-609600">
              <a:lnSpc>
                <a:spcPct val="120000"/>
              </a:lnSpc>
              <a:spcBef>
                <a:spcPct val="40000"/>
              </a:spcBef>
              <a:buClr>
                <a:srgbClr val="66FF33"/>
              </a:buClr>
              <a:buFont typeface="Wingdings" pitchFamily="2" charset="2"/>
              <a:buChar char="n"/>
              <a:defRPr/>
            </a:pPr>
            <a:r>
              <a:rPr lang="fa-IR" sz="3200" b="1">
                <a:effectLst>
                  <a:outerShdw blurRad="38100" dist="38100" dir="2700000" algn="tl">
                    <a:srgbClr val="000000"/>
                  </a:outerShdw>
                </a:effectLst>
                <a:cs typeface="B Traffic" pitchFamily="2" charset="-78"/>
              </a:rPr>
              <a:t>به عنوان مثال : مذاکرات و چانه زنی های بین اتحادیه های کارگری و مدیریت</a:t>
            </a:r>
          </a:p>
          <a:p>
            <a:pPr marL="609600" indent="-609600">
              <a:lnSpc>
                <a:spcPct val="120000"/>
              </a:lnSpc>
              <a:spcBef>
                <a:spcPct val="40000"/>
              </a:spcBef>
              <a:buClr>
                <a:srgbClr val="66FF33"/>
              </a:buClr>
              <a:buFont typeface="Wingdings" pitchFamily="2" charset="2"/>
              <a:buChar char="n"/>
              <a:defRPr/>
            </a:pPr>
            <a:r>
              <a:rPr lang="fa-IR" sz="3200" b="1">
                <a:effectLst>
                  <a:outerShdw blurRad="38100" dist="38100" dir="2700000" algn="tl">
                    <a:srgbClr val="000000"/>
                  </a:outerShdw>
                </a:effectLst>
                <a:cs typeface="B Traffic" pitchFamily="2" charset="-78"/>
              </a:rPr>
              <a:t>هیچ یک از راه حلهای 5 گانه مناسب همه شرایط و اوضاع و احوال نیست.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53251"/>
                                        </p:tgtEl>
                                        <p:attrNameLst>
                                          <p:attrName>style.visibility</p:attrName>
                                        </p:attrNameLst>
                                      </p:cBhvr>
                                      <p:to>
                                        <p:strVal val="visible"/>
                                      </p:to>
                                    </p:set>
                                    <p:anim to="" calcmode="lin" valueType="num">
                                      <p:cBhvr>
                                        <p:cTn id="7" dur="1" fill="hold"/>
                                        <p:tgtEl>
                                          <p:spTgt spid="53251"/>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2DD0DFE7-FAAF-4773-8EAD-8C9265F893CA}" type="slidenum">
              <a:rPr lang="en-US"/>
              <a:pPr>
                <a:defRPr/>
              </a:pPr>
              <a:t>5</a:t>
            </a:fld>
            <a:endParaRPr lang="en-US"/>
          </a:p>
        </p:txBody>
      </p:sp>
      <p:sp>
        <p:nvSpPr>
          <p:cNvPr id="8194" name="Rectangle 2"/>
          <p:cNvSpPr>
            <a:spLocks noGrp="1" noChangeArrowheads="1"/>
          </p:cNvSpPr>
          <p:nvPr>
            <p:ph type="body" idx="1"/>
          </p:nvPr>
        </p:nvSpPr>
        <p:spPr>
          <a:xfrm>
            <a:off x="381000" y="533400"/>
            <a:ext cx="8229600" cy="5867400"/>
          </a:xfrm>
        </p:spPr>
        <p:txBody>
          <a:bodyPr/>
          <a:lstStyle/>
          <a:p>
            <a:pPr algn="r" rtl="1" eaLnBrk="1" hangingPunct="1">
              <a:lnSpc>
                <a:spcPct val="130000"/>
              </a:lnSpc>
              <a:spcBef>
                <a:spcPct val="0"/>
              </a:spcBef>
              <a:spcAft>
                <a:spcPct val="50000"/>
              </a:spcAft>
              <a:defRPr/>
            </a:pPr>
            <a:r>
              <a:rPr lang="fa-IR" b="1">
                <a:cs typeface="B Traffic" pitchFamily="2" charset="-78"/>
              </a:rPr>
              <a:t>تعارض وقتی به وجود می آید که دو گروه وجود داشته باشند که دارای تضاد هدف و منافع باشند.</a:t>
            </a:r>
          </a:p>
          <a:p>
            <a:pPr algn="r" rtl="1" eaLnBrk="1" hangingPunct="1">
              <a:lnSpc>
                <a:spcPct val="130000"/>
              </a:lnSpc>
              <a:spcBef>
                <a:spcPct val="0"/>
              </a:spcBef>
              <a:spcAft>
                <a:spcPct val="50000"/>
              </a:spcAft>
              <a:defRPr/>
            </a:pPr>
            <a:r>
              <a:rPr lang="fa-IR" b="1">
                <a:cs typeface="B Traffic" pitchFamily="2" charset="-78"/>
              </a:rPr>
              <a:t>مسایلی مثل پول ، کار ، حیثیت، قدرت و یا هرچیز دیگری نامحدود نیست. </a:t>
            </a:r>
          </a:p>
          <a:p>
            <a:pPr algn="r" rtl="1" eaLnBrk="1" hangingPunct="1">
              <a:lnSpc>
                <a:spcPct val="130000"/>
              </a:lnSpc>
              <a:spcBef>
                <a:spcPct val="0"/>
              </a:spcBef>
              <a:spcAft>
                <a:spcPct val="50000"/>
              </a:spcAft>
              <a:defRPr/>
            </a:pPr>
            <a:r>
              <a:rPr lang="fa-IR" b="1">
                <a:cs typeface="B Traffic" pitchFamily="2" charset="-78"/>
              </a:rPr>
              <a:t>کمیابی آنها باعث ایجاد تعارض در افراد میگردد، بنابراین دو گروه با هم به مخالفت بر می خیزند.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8194">
                                            <p:txEl>
                                              <p:pRg st="0" end="0"/>
                                            </p:txEl>
                                          </p:spTgt>
                                        </p:tgtEl>
                                        <p:attrNameLst>
                                          <p:attrName>style.visibility</p:attrName>
                                        </p:attrNameLst>
                                      </p:cBhvr>
                                      <p:to>
                                        <p:strVal val="visible"/>
                                      </p:to>
                                    </p:set>
                                    <p:anim to="" calcmode="lin" valueType="num">
                                      <p:cBhvr>
                                        <p:cTn id="7" dur="1" fill="hold"/>
                                        <p:tgtEl>
                                          <p:spTgt spid="8194">
                                            <p:txEl>
                                              <p:pRg st="0" end="0"/>
                                            </p:txEl>
                                          </p:spTgt>
                                        </p:tgtEl>
                                        <p:attrNameLst>
                                          <p:attrName/>
                                        </p:attrNameLst>
                                      </p:cBhvr>
                                    </p:anim>
                                  </p:childTnLst>
                                </p:cTn>
                              </p:par>
                            </p:childTnLst>
                          </p:cTn>
                        </p:par>
                        <p:par>
                          <p:cTn id="8" fill="hold">
                            <p:stCondLst>
                              <p:cond delay="0"/>
                            </p:stCondLst>
                            <p:childTnLst>
                              <p:par>
                                <p:cTn id="9" presetID="24" presetClass="entr" presetSubtype="0" fill="hold" grpId="0" nodeType="afterEffect">
                                  <p:stCondLst>
                                    <p:cond delay="0"/>
                                  </p:stCondLst>
                                  <p:childTnLst>
                                    <p:set>
                                      <p:cBhvr>
                                        <p:cTn id="10" dur="1" fill="hold">
                                          <p:stCondLst>
                                            <p:cond delay="0"/>
                                          </p:stCondLst>
                                        </p:cTn>
                                        <p:tgtEl>
                                          <p:spTgt spid="8194">
                                            <p:txEl>
                                              <p:pRg st="1" end="1"/>
                                            </p:txEl>
                                          </p:spTgt>
                                        </p:tgtEl>
                                        <p:attrNameLst>
                                          <p:attrName>style.visibility</p:attrName>
                                        </p:attrNameLst>
                                      </p:cBhvr>
                                      <p:to>
                                        <p:strVal val="visible"/>
                                      </p:to>
                                    </p:set>
                                    <p:anim to="" calcmode="lin" valueType="num">
                                      <p:cBhvr>
                                        <p:cTn id="11" dur="1" fill="hold"/>
                                        <p:tgtEl>
                                          <p:spTgt spid="8194">
                                            <p:txEl>
                                              <p:pRg st="1" end="1"/>
                                            </p:txEl>
                                          </p:spTgt>
                                        </p:tgtEl>
                                        <p:attrNameLst>
                                          <p:attrName/>
                                        </p:attrNameLst>
                                      </p:cBhvr>
                                    </p:anim>
                                  </p:childTnLst>
                                </p:cTn>
                              </p:par>
                            </p:childTnLst>
                          </p:cTn>
                        </p:par>
                        <p:par>
                          <p:cTn id="12" fill="hold">
                            <p:stCondLst>
                              <p:cond delay="0"/>
                            </p:stCondLst>
                            <p:childTnLst>
                              <p:par>
                                <p:cTn id="13" presetID="24" presetClass="entr" presetSubtype="0" fill="hold" grpId="0" nodeType="afterEffect">
                                  <p:stCondLst>
                                    <p:cond delay="0"/>
                                  </p:stCondLst>
                                  <p:childTnLst>
                                    <p:set>
                                      <p:cBhvr>
                                        <p:cTn id="14" dur="1" fill="hold">
                                          <p:stCondLst>
                                            <p:cond delay="0"/>
                                          </p:stCondLst>
                                        </p:cTn>
                                        <p:tgtEl>
                                          <p:spTgt spid="8194">
                                            <p:txEl>
                                              <p:pRg st="2" end="2"/>
                                            </p:txEl>
                                          </p:spTgt>
                                        </p:tgtEl>
                                        <p:attrNameLst>
                                          <p:attrName>style.visibility</p:attrName>
                                        </p:attrNameLst>
                                      </p:cBhvr>
                                      <p:to>
                                        <p:strVal val="visible"/>
                                      </p:to>
                                    </p:set>
                                    <p:anim to="" calcmode="lin" valueType="num">
                                      <p:cBhvr>
                                        <p:cTn id="15" dur="1" fill="hold"/>
                                        <p:tgtEl>
                                          <p:spTgt spid="8194">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9BEB3417-C46E-4A84-9F6A-CDC23C0DA2B9}" type="slidenum">
              <a:rPr lang="en-US"/>
              <a:pPr>
                <a:defRPr/>
              </a:pPr>
              <a:t>50</a:t>
            </a:fld>
            <a:endParaRPr lang="en-US"/>
          </a:p>
        </p:txBody>
      </p:sp>
      <p:sp>
        <p:nvSpPr>
          <p:cNvPr id="54274" name="Rectangle 2"/>
          <p:cNvSpPr>
            <a:spLocks noGrp="1" noChangeArrowheads="1"/>
          </p:cNvSpPr>
          <p:nvPr>
            <p:ph type="title"/>
          </p:nvPr>
        </p:nvSpPr>
        <p:spPr>
          <a:xfrm>
            <a:off x="457200" y="304800"/>
            <a:ext cx="8153400" cy="1431925"/>
          </a:xfrm>
        </p:spPr>
        <p:txBody>
          <a:bodyPr/>
          <a:lstStyle/>
          <a:p>
            <a:pPr marL="838200" indent="-838200" algn="ctr" rtl="1" eaLnBrk="1" hangingPunct="1">
              <a:defRPr/>
            </a:pPr>
            <a:r>
              <a:rPr lang="fa-IR" sz="4000" dirty="0" smtClean="0">
                <a:solidFill>
                  <a:srgbClr val="FFFF00"/>
                </a:solidFill>
                <a:latin typeface="IranNastaliq" pitchFamily="18" charset="0"/>
              </a:rPr>
              <a:t>مصالحه یا سازش  </a:t>
            </a:r>
            <a:r>
              <a:rPr lang="fa-IR" sz="4000" dirty="0" smtClean="0">
                <a:solidFill>
                  <a:srgbClr val="66FF33"/>
                </a:solidFill>
                <a:latin typeface="IranNastaliq" pitchFamily="18" charset="0"/>
              </a:rPr>
              <a:t>(از نظر ادعا و همکاری در وسط قرار گرفتن)</a:t>
            </a:r>
            <a:endParaRPr lang="en-US" sz="4000" dirty="0" smtClean="0">
              <a:solidFill>
                <a:srgbClr val="66FF33"/>
              </a:solidFill>
              <a:latin typeface="IranNastaliq" pitchFamily="18" charset="0"/>
            </a:endParaRPr>
          </a:p>
        </p:txBody>
      </p:sp>
      <p:sp>
        <p:nvSpPr>
          <p:cNvPr id="54275" name="Rectangle 3"/>
          <p:cNvSpPr>
            <a:spLocks noChangeArrowheads="1"/>
          </p:cNvSpPr>
          <p:nvPr/>
        </p:nvSpPr>
        <p:spPr bwMode="auto">
          <a:xfrm>
            <a:off x="914400" y="2209800"/>
            <a:ext cx="8001000" cy="4114800"/>
          </a:xfrm>
          <a:prstGeom prst="rect">
            <a:avLst/>
          </a:prstGeom>
          <a:noFill/>
          <a:ln w="9525">
            <a:noFill/>
            <a:miter lim="800000"/>
            <a:headEnd/>
            <a:tailEnd/>
          </a:ln>
          <a:effectLst/>
        </p:spPr>
        <p:txBody>
          <a:bodyPr/>
          <a:lstStyle/>
          <a:p>
            <a:pPr marL="609600" indent="-609600">
              <a:lnSpc>
                <a:spcPct val="120000"/>
              </a:lnSpc>
              <a:spcBef>
                <a:spcPct val="40000"/>
              </a:spcBef>
              <a:buClr>
                <a:srgbClr val="66FF33"/>
              </a:buClr>
              <a:buFont typeface="Wingdings" pitchFamily="2" charset="2"/>
              <a:buChar char="n"/>
              <a:defRPr/>
            </a:pPr>
            <a:r>
              <a:rPr lang="fa-IR" sz="3200" b="1">
                <a:effectLst>
                  <a:outerShdw blurRad="38100" dist="38100" dir="2700000" algn="tl">
                    <a:srgbClr val="000000"/>
                  </a:outerShdw>
                </a:effectLst>
                <a:cs typeface="B Traffic" pitchFamily="2" charset="-78"/>
              </a:rPr>
              <a:t>اصولاً در چه زمانی یکی از راه حل ها بر دیگران رجحان دارد؟</a:t>
            </a:r>
          </a:p>
          <a:p>
            <a:pPr marL="609600" indent="-609600">
              <a:lnSpc>
                <a:spcPct val="120000"/>
              </a:lnSpc>
              <a:spcBef>
                <a:spcPct val="40000"/>
              </a:spcBef>
              <a:buClr>
                <a:srgbClr val="66FF33"/>
              </a:buClr>
              <a:buFont typeface="Wingdings" pitchFamily="2" charset="2"/>
              <a:buChar char="n"/>
              <a:defRPr/>
            </a:pPr>
            <a:r>
              <a:rPr lang="fa-IR" sz="3200" b="1">
                <a:effectLst>
                  <a:outerShdw blurRad="38100" dist="38100" dir="2700000" algn="tl">
                    <a:srgbClr val="000000"/>
                  </a:outerShdw>
                </a:effectLst>
                <a:cs typeface="B Traffic" pitchFamily="2" charset="-78"/>
              </a:rPr>
              <a:t>تشخیص آن به تواناییها، تجربه و شیوه ای است که افراد برای راه حل تعارض استفاده می کنند.</a:t>
            </a:r>
            <a:endParaRPr lang="en-US" sz="3200" b="1">
              <a:effectLst>
                <a:outerShdw blurRad="38100" dist="38100" dir="2700000" algn="tl">
                  <a:srgbClr val="000000"/>
                </a:outerShdw>
              </a:effectLst>
              <a:cs typeface="B Traffic"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54275"/>
                                        </p:tgtEl>
                                        <p:attrNameLst>
                                          <p:attrName>style.visibility</p:attrName>
                                        </p:attrNameLst>
                                      </p:cBhvr>
                                      <p:to>
                                        <p:strVal val="visible"/>
                                      </p:to>
                                    </p:set>
                                    <p:anim to="" calcmode="lin" valueType="num">
                                      <p:cBhvr>
                                        <p:cTn id="7" dur="1" fill="hold"/>
                                        <p:tgtEl>
                                          <p:spTgt spid="54275"/>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5"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A2E8E05E-5A81-4C6B-B23C-79839FDE1305}" type="slidenum">
              <a:rPr lang="en-US"/>
              <a:pPr>
                <a:defRPr/>
              </a:pPr>
              <a:t>51</a:t>
            </a:fld>
            <a:endParaRPr lang="en-US"/>
          </a:p>
        </p:txBody>
      </p:sp>
      <p:sp>
        <p:nvSpPr>
          <p:cNvPr id="55298" name="Rectangle 2"/>
          <p:cNvSpPr>
            <a:spLocks noGrp="1" noChangeArrowheads="1"/>
          </p:cNvSpPr>
          <p:nvPr>
            <p:ph type="title"/>
          </p:nvPr>
        </p:nvSpPr>
        <p:spPr>
          <a:xfrm>
            <a:off x="457200" y="304800"/>
            <a:ext cx="8153400" cy="1431925"/>
          </a:xfrm>
        </p:spPr>
        <p:txBody>
          <a:bodyPr/>
          <a:lstStyle/>
          <a:p>
            <a:pPr marL="838200" indent="-838200" algn="ctr" rtl="1" eaLnBrk="1" hangingPunct="1">
              <a:defRPr/>
            </a:pPr>
            <a:r>
              <a:rPr lang="fa-IR" sz="4800" dirty="0" smtClean="0">
                <a:solidFill>
                  <a:srgbClr val="FFFF00"/>
                </a:solidFill>
                <a:latin typeface="IranNastaliq" pitchFamily="18" charset="0"/>
              </a:rPr>
              <a:t>مرحله چهارم  : نتایج </a:t>
            </a:r>
            <a:endParaRPr lang="en-US" sz="4800" dirty="0" smtClean="0">
              <a:solidFill>
                <a:srgbClr val="FFFF00"/>
              </a:solidFill>
              <a:latin typeface="IranNastaliq" pitchFamily="18" charset="0"/>
            </a:endParaRPr>
          </a:p>
        </p:txBody>
      </p:sp>
      <p:sp>
        <p:nvSpPr>
          <p:cNvPr id="55299" name="Rectangle 3"/>
          <p:cNvSpPr>
            <a:spLocks noChangeArrowheads="1"/>
          </p:cNvSpPr>
          <p:nvPr/>
        </p:nvSpPr>
        <p:spPr bwMode="auto">
          <a:xfrm>
            <a:off x="838200" y="2209800"/>
            <a:ext cx="8077200" cy="4114800"/>
          </a:xfrm>
          <a:prstGeom prst="rect">
            <a:avLst/>
          </a:prstGeom>
          <a:noFill/>
          <a:ln w="9525">
            <a:noFill/>
            <a:miter lim="800000"/>
            <a:headEnd/>
            <a:tailEnd/>
          </a:ln>
          <a:effectLst/>
        </p:spPr>
        <p:txBody>
          <a:bodyPr/>
          <a:lstStyle/>
          <a:p>
            <a:pPr marL="609600" indent="-609600">
              <a:lnSpc>
                <a:spcPct val="120000"/>
              </a:lnSpc>
              <a:spcBef>
                <a:spcPct val="40000"/>
              </a:spcBef>
              <a:buClr>
                <a:srgbClr val="66FF33"/>
              </a:buClr>
              <a:buFont typeface="Wingdings" pitchFamily="2" charset="2"/>
              <a:buChar char="n"/>
              <a:defRPr/>
            </a:pPr>
            <a:r>
              <a:rPr lang="fa-IR" sz="3200" b="1">
                <a:effectLst>
                  <a:outerShdw blurRad="38100" dist="38100" dir="2700000" algn="tl">
                    <a:srgbClr val="000000"/>
                  </a:outerShdw>
                </a:effectLst>
                <a:cs typeface="B Traffic" pitchFamily="2" charset="-78"/>
              </a:rPr>
              <a:t>در مرحله چهارم ، تعارض به نتایج مشخصی می انجامد. </a:t>
            </a:r>
          </a:p>
          <a:p>
            <a:pPr marL="609600" indent="-609600">
              <a:lnSpc>
                <a:spcPct val="120000"/>
              </a:lnSpc>
              <a:spcBef>
                <a:spcPct val="40000"/>
              </a:spcBef>
              <a:buClr>
                <a:srgbClr val="66FF33"/>
              </a:buClr>
              <a:buFont typeface="Wingdings" pitchFamily="2" charset="2"/>
              <a:buChar char="n"/>
              <a:defRPr/>
            </a:pPr>
            <a:r>
              <a:rPr lang="fa-IR" sz="3200" b="1">
                <a:effectLst>
                  <a:outerShdw blurRad="38100" dist="38100" dir="2700000" algn="tl">
                    <a:srgbClr val="000000"/>
                  </a:outerShdw>
                </a:effectLst>
                <a:cs typeface="B Traffic" pitchFamily="2" charset="-78"/>
              </a:rPr>
              <a:t>در بعضی موارد سازنده و در بعضی موارد مخرب خواهد بود. </a:t>
            </a:r>
            <a:endParaRPr lang="en-US" sz="3200" b="1">
              <a:effectLst>
                <a:outerShdw blurRad="38100" dist="38100" dir="2700000" algn="tl">
                  <a:srgbClr val="000000"/>
                </a:outerShdw>
              </a:effectLst>
              <a:cs typeface="B Traffic"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55298"/>
                                        </p:tgtEl>
                                        <p:attrNameLst>
                                          <p:attrName>style.visibility</p:attrName>
                                        </p:attrNameLst>
                                      </p:cBhvr>
                                      <p:to>
                                        <p:strVal val="visible"/>
                                      </p:to>
                                    </p:set>
                                    <p:anim to="" calcmode="lin" valueType="num">
                                      <p:cBhvr>
                                        <p:cTn id="7" dur="1" fill="hold"/>
                                        <p:tgtEl>
                                          <p:spTgt spid="55298"/>
                                        </p:tgtEl>
                                        <p:attrNameLst>
                                          <p:attrName/>
                                        </p:attrNameLst>
                                      </p:cBhvr>
                                    </p:anim>
                                  </p:childTnLst>
                                </p:cTn>
                              </p:par>
                            </p:childTnLst>
                          </p:cTn>
                        </p:par>
                        <p:par>
                          <p:cTn id="8" fill="hold">
                            <p:stCondLst>
                              <p:cond delay="0"/>
                            </p:stCondLst>
                            <p:childTnLst>
                              <p:par>
                                <p:cTn id="9" presetID="24" presetClass="entr" presetSubtype="0" fill="hold" grpId="0" nodeType="afterEffect">
                                  <p:stCondLst>
                                    <p:cond delay="0"/>
                                  </p:stCondLst>
                                  <p:childTnLst>
                                    <p:set>
                                      <p:cBhvr>
                                        <p:cTn id="10" dur="1" fill="hold">
                                          <p:stCondLst>
                                            <p:cond delay="0"/>
                                          </p:stCondLst>
                                        </p:cTn>
                                        <p:tgtEl>
                                          <p:spTgt spid="55299"/>
                                        </p:tgtEl>
                                        <p:attrNameLst>
                                          <p:attrName>style.visibility</p:attrName>
                                        </p:attrNameLst>
                                      </p:cBhvr>
                                      <p:to>
                                        <p:strVal val="visible"/>
                                      </p:to>
                                    </p:set>
                                    <p:anim to="" calcmode="lin" valueType="num">
                                      <p:cBhvr>
                                        <p:cTn id="11" dur="1" fill="hold"/>
                                        <p:tgtEl>
                                          <p:spTgt spid="55299"/>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p:bldP spid="55299"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Slide Number Placeholder 5"/>
          <p:cNvSpPr>
            <a:spLocks noGrp="1"/>
          </p:cNvSpPr>
          <p:nvPr>
            <p:ph type="sldNum" sz="quarter" idx="12"/>
          </p:nvPr>
        </p:nvSpPr>
        <p:spPr/>
        <p:txBody>
          <a:bodyPr/>
          <a:lstStyle/>
          <a:p>
            <a:pPr>
              <a:defRPr/>
            </a:pPr>
            <a:fld id="{E2C9B5C7-75D1-45DA-8669-198E9964E1C8}" type="slidenum">
              <a:rPr lang="en-US"/>
              <a:pPr>
                <a:defRPr/>
              </a:pPr>
              <a:t>52</a:t>
            </a:fld>
            <a:endParaRPr lang="en-US"/>
          </a:p>
        </p:txBody>
      </p:sp>
      <p:sp>
        <p:nvSpPr>
          <p:cNvPr id="56322" name="Rectangle 2"/>
          <p:cNvSpPr>
            <a:spLocks noGrp="1" noChangeArrowheads="1"/>
          </p:cNvSpPr>
          <p:nvPr>
            <p:ph type="title"/>
          </p:nvPr>
        </p:nvSpPr>
        <p:spPr>
          <a:xfrm>
            <a:off x="457200" y="304800"/>
            <a:ext cx="8153400" cy="1431925"/>
          </a:xfrm>
        </p:spPr>
        <p:txBody>
          <a:bodyPr/>
          <a:lstStyle/>
          <a:p>
            <a:pPr marL="838200" indent="-838200" algn="ctr" rtl="1" eaLnBrk="1" hangingPunct="1">
              <a:defRPr/>
            </a:pPr>
            <a:r>
              <a:rPr lang="fa-IR" sz="5400" dirty="0" smtClean="0">
                <a:solidFill>
                  <a:srgbClr val="FFFF00"/>
                </a:solidFill>
                <a:latin typeface="IranNastaliq" pitchFamily="18" charset="0"/>
              </a:rPr>
              <a:t>فرایند تعارض</a:t>
            </a:r>
            <a:endParaRPr lang="en-US" sz="5400" dirty="0" smtClean="0">
              <a:solidFill>
                <a:srgbClr val="FFFF00"/>
              </a:solidFill>
              <a:latin typeface="IranNastaliq" pitchFamily="18" charset="0"/>
            </a:endParaRPr>
          </a:p>
        </p:txBody>
      </p:sp>
      <p:sp>
        <p:nvSpPr>
          <p:cNvPr id="56323" name="Text Box 3"/>
          <p:cNvSpPr txBox="1">
            <a:spLocks noChangeArrowheads="1"/>
          </p:cNvSpPr>
          <p:nvPr/>
        </p:nvSpPr>
        <p:spPr bwMode="auto">
          <a:xfrm>
            <a:off x="7467600" y="1905000"/>
            <a:ext cx="1676400" cy="836613"/>
          </a:xfrm>
          <a:prstGeom prst="rect">
            <a:avLst/>
          </a:prstGeom>
          <a:solidFill>
            <a:srgbClr val="FFCC00"/>
          </a:solidFill>
          <a:ln w="57150" cmpd="thinThick">
            <a:solidFill>
              <a:srgbClr val="FF00FF"/>
            </a:solidFill>
            <a:miter lim="800000"/>
            <a:headEnd/>
            <a:tailEnd/>
          </a:ln>
        </p:spPr>
        <p:txBody>
          <a:bodyPr>
            <a:spAutoFit/>
          </a:bodyPr>
          <a:lstStyle/>
          <a:p>
            <a:pPr algn="ctr">
              <a:spcBef>
                <a:spcPct val="50000"/>
              </a:spcBef>
            </a:pPr>
            <a:r>
              <a:rPr lang="fa-IR" b="1">
                <a:solidFill>
                  <a:srgbClr val="0000FF"/>
                </a:solidFill>
                <a:cs typeface="B Traffic" pitchFamily="2" charset="-78"/>
              </a:rPr>
              <a:t>مرحله یک</a:t>
            </a:r>
          </a:p>
          <a:p>
            <a:pPr algn="ctr">
              <a:spcBef>
                <a:spcPct val="50000"/>
              </a:spcBef>
            </a:pPr>
            <a:r>
              <a:rPr lang="fa-IR" b="1">
                <a:solidFill>
                  <a:srgbClr val="0000FF"/>
                </a:solidFill>
                <a:cs typeface="B Traffic" pitchFamily="2" charset="-78"/>
              </a:rPr>
              <a:t>مخالفت بالقوه</a:t>
            </a:r>
            <a:endParaRPr lang="en-US" b="1">
              <a:solidFill>
                <a:srgbClr val="0000FF"/>
              </a:solidFill>
              <a:cs typeface="B Traffic" pitchFamily="2" charset="-78"/>
            </a:endParaRPr>
          </a:p>
        </p:txBody>
      </p:sp>
      <p:sp>
        <p:nvSpPr>
          <p:cNvPr id="56324" name="Text Box 4"/>
          <p:cNvSpPr txBox="1">
            <a:spLocks noChangeArrowheads="1"/>
          </p:cNvSpPr>
          <p:nvPr/>
        </p:nvSpPr>
        <p:spPr bwMode="auto">
          <a:xfrm>
            <a:off x="5181600" y="1905000"/>
            <a:ext cx="1371600" cy="836613"/>
          </a:xfrm>
          <a:prstGeom prst="rect">
            <a:avLst/>
          </a:prstGeom>
          <a:solidFill>
            <a:srgbClr val="FFCC00"/>
          </a:solidFill>
          <a:ln w="57150" cmpd="thinThick">
            <a:solidFill>
              <a:srgbClr val="FF00FF"/>
            </a:solidFill>
            <a:miter lim="800000"/>
            <a:headEnd/>
            <a:tailEnd/>
          </a:ln>
        </p:spPr>
        <p:txBody>
          <a:bodyPr>
            <a:spAutoFit/>
          </a:bodyPr>
          <a:lstStyle/>
          <a:p>
            <a:pPr algn="ctr">
              <a:spcBef>
                <a:spcPct val="50000"/>
              </a:spcBef>
            </a:pPr>
            <a:r>
              <a:rPr lang="fa-IR" b="1">
                <a:solidFill>
                  <a:srgbClr val="0000FF"/>
                </a:solidFill>
                <a:cs typeface="B Traffic" pitchFamily="2" charset="-78"/>
              </a:rPr>
              <a:t>مرحله دو</a:t>
            </a:r>
          </a:p>
          <a:p>
            <a:pPr algn="ctr">
              <a:spcBef>
                <a:spcPct val="50000"/>
              </a:spcBef>
            </a:pPr>
            <a:r>
              <a:rPr lang="fa-IR" b="1">
                <a:solidFill>
                  <a:srgbClr val="0000FF"/>
                </a:solidFill>
                <a:cs typeface="B Traffic" pitchFamily="2" charset="-78"/>
              </a:rPr>
              <a:t>بروز تعارض</a:t>
            </a:r>
            <a:endParaRPr lang="en-US" b="1">
              <a:solidFill>
                <a:srgbClr val="0000FF"/>
              </a:solidFill>
              <a:cs typeface="B Traffic" pitchFamily="2" charset="-78"/>
            </a:endParaRPr>
          </a:p>
        </p:txBody>
      </p:sp>
      <p:sp>
        <p:nvSpPr>
          <p:cNvPr id="56325" name="Text Box 5"/>
          <p:cNvSpPr txBox="1">
            <a:spLocks noChangeArrowheads="1"/>
          </p:cNvSpPr>
          <p:nvPr/>
        </p:nvSpPr>
        <p:spPr bwMode="auto">
          <a:xfrm>
            <a:off x="2514600" y="1905000"/>
            <a:ext cx="1371600" cy="836613"/>
          </a:xfrm>
          <a:prstGeom prst="rect">
            <a:avLst/>
          </a:prstGeom>
          <a:solidFill>
            <a:srgbClr val="FFCC00"/>
          </a:solidFill>
          <a:ln w="57150" cmpd="thinThick">
            <a:solidFill>
              <a:srgbClr val="FF00FF"/>
            </a:solidFill>
            <a:miter lim="800000"/>
            <a:headEnd/>
            <a:tailEnd/>
          </a:ln>
        </p:spPr>
        <p:txBody>
          <a:bodyPr>
            <a:spAutoFit/>
          </a:bodyPr>
          <a:lstStyle/>
          <a:p>
            <a:pPr algn="ctr">
              <a:spcBef>
                <a:spcPct val="50000"/>
              </a:spcBef>
            </a:pPr>
            <a:r>
              <a:rPr lang="fa-IR" b="1">
                <a:solidFill>
                  <a:srgbClr val="0000FF"/>
                </a:solidFill>
                <a:cs typeface="B Traffic" pitchFamily="2" charset="-78"/>
              </a:rPr>
              <a:t>مرحله سه</a:t>
            </a:r>
          </a:p>
          <a:p>
            <a:pPr algn="ctr">
              <a:spcBef>
                <a:spcPct val="50000"/>
              </a:spcBef>
            </a:pPr>
            <a:r>
              <a:rPr lang="fa-IR" b="1">
                <a:solidFill>
                  <a:srgbClr val="0000FF"/>
                </a:solidFill>
                <a:cs typeface="B Traffic" pitchFamily="2" charset="-78"/>
              </a:rPr>
              <a:t>رفتار</a:t>
            </a:r>
            <a:endParaRPr lang="en-US" b="1">
              <a:solidFill>
                <a:srgbClr val="0000FF"/>
              </a:solidFill>
              <a:cs typeface="B Traffic" pitchFamily="2" charset="-78"/>
            </a:endParaRPr>
          </a:p>
        </p:txBody>
      </p:sp>
      <p:sp>
        <p:nvSpPr>
          <p:cNvPr id="56326" name="Text Box 6"/>
          <p:cNvSpPr txBox="1">
            <a:spLocks noChangeArrowheads="1"/>
          </p:cNvSpPr>
          <p:nvPr/>
        </p:nvSpPr>
        <p:spPr bwMode="auto">
          <a:xfrm>
            <a:off x="76200" y="1905000"/>
            <a:ext cx="1371600" cy="836613"/>
          </a:xfrm>
          <a:prstGeom prst="rect">
            <a:avLst/>
          </a:prstGeom>
          <a:solidFill>
            <a:srgbClr val="FFCC00"/>
          </a:solidFill>
          <a:ln w="57150" cmpd="thinThick">
            <a:solidFill>
              <a:srgbClr val="FF00FF"/>
            </a:solidFill>
            <a:miter lim="800000"/>
            <a:headEnd/>
            <a:tailEnd/>
          </a:ln>
        </p:spPr>
        <p:txBody>
          <a:bodyPr>
            <a:spAutoFit/>
          </a:bodyPr>
          <a:lstStyle/>
          <a:p>
            <a:pPr algn="ctr">
              <a:spcBef>
                <a:spcPct val="50000"/>
              </a:spcBef>
            </a:pPr>
            <a:r>
              <a:rPr lang="fa-IR" b="1">
                <a:solidFill>
                  <a:srgbClr val="0000FF"/>
                </a:solidFill>
                <a:cs typeface="B Traffic" pitchFamily="2" charset="-78"/>
              </a:rPr>
              <a:t>مرحله چهار</a:t>
            </a:r>
          </a:p>
          <a:p>
            <a:pPr algn="ctr">
              <a:spcBef>
                <a:spcPct val="50000"/>
              </a:spcBef>
            </a:pPr>
            <a:r>
              <a:rPr lang="fa-IR" b="1">
                <a:solidFill>
                  <a:srgbClr val="0000FF"/>
                </a:solidFill>
                <a:cs typeface="B Traffic" pitchFamily="2" charset="-78"/>
              </a:rPr>
              <a:t>نتیجه</a:t>
            </a:r>
            <a:endParaRPr lang="en-US" b="1">
              <a:solidFill>
                <a:srgbClr val="0000FF"/>
              </a:solidFill>
              <a:cs typeface="B Traffic" pitchFamily="2" charset="-78"/>
            </a:endParaRPr>
          </a:p>
        </p:txBody>
      </p:sp>
      <p:sp>
        <p:nvSpPr>
          <p:cNvPr id="56327" name="Text Box 7"/>
          <p:cNvSpPr txBox="1">
            <a:spLocks noChangeArrowheads="1"/>
          </p:cNvSpPr>
          <p:nvPr/>
        </p:nvSpPr>
        <p:spPr bwMode="auto">
          <a:xfrm>
            <a:off x="7239000" y="3106738"/>
            <a:ext cx="1828800" cy="1643062"/>
          </a:xfrm>
          <a:prstGeom prst="rect">
            <a:avLst/>
          </a:prstGeom>
          <a:noFill/>
          <a:ln w="38100">
            <a:solidFill>
              <a:srgbClr val="66FF33"/>
            </a:solidFill>
            <a:miter lim="800000"/>
            <a:headEnd/>
            <a:tailEnd/>
          </a:ln>
        </p:spPr>
        <p:txBody>
          <a:bodyPr>
            <a:spAutoFit/>
          </a:bodyPr>
          <a:lstStyle/>
          <a:p>
            <a:pPr>
              <a:spcBef>
                <a:spcPct val="50000"/>
              </a:spcBef>
            </a:pPr>
            <a:r>
              <a:rPr lang="fa-IR">
                <a:solidFill>
                  <a:srgbClr val="FFFF00"/>
                </a:solidFill>
                <a:cs typeface="B Traffic" pitchFamily="2" charset="-78"/>
              </a:rPr>
              <a:t>شرایط اولیه</a:t>
            </a:r>
          </a:p>
          <a:p>
            <a:pPr>
              <a:spcBef>
                <a:spcPct val="50000"/>
              </a:spcBef>
              <a:buFontTx/>
              <a:buChar char="•"/>
            </a:pPr>
            <a:r>
              <a:rPr lang="fa-IR">
                <a:cs typeface="B Traffic" pitchFamily="2" charset="-78"/>
              </a:rPr>
              <a:t>ارتباطات </a:t>
            </a:r>
          </a:p>
          <a:p>
            <a:pPr>
              <a:spcBef>
                <a:spcPct val="50000"/>
              </a:spcBef>
              <a:buFontTx/>
              <a:buChar char="•"/>
            </a:pPr>
            <a:r>
              <a:rPr lang="fa-IR">
                <a:cs typeface="B Traffic" pitchFamily="2" charset="-78"/>
              </a:rPr>
              <a:t>ساختار</a:t>
            </a:r>
          </a:p>
          <a:p>
            <a:pPr>
              <a:spcBef>
                <a:spcPct val="50000"/>
              </a:spcBef>
              <a:buFontTx/>
              <a:buChar char="•"/>
            </a:pPr>
            <a:r>
              <a:rPr lang="fa-IR">
                <a:cs typeface="B Traffic" pitchFamily="2" charset="-78"/>
              </a:rPr>
              <a:t>متغیرهای شخصی</a:t>
            </a:r>
            <a:endParaRPr lang="en-US">
              <a:cs typeface="B Traffic" pitchFamily="2" charset="-78"/>
            </a:endParaRPr>
          </a:p>
        </p:txBody>
      </p:sp>
      <p:sp>
        <p:nvSpPr>
          <p:cNvPr id="56328" name="Text Box 8"/>
          <p:cNvSpPr txBox="1">
            <a:spLocks noChangeArrowheads="1"/>
          </p:cNvSpPr>
          <p:nvPr/>
        </p:nvSpPr>
        <p:spPr bwMode="auto">
          <a:xfrm>
            <a:off x="5257800" y="3106738"/>
            <a:ext cx="990600" cy="679450"/>
          </a:xfrm>
          <a:prstGeom prst="rect">
            <a:avLst/>
          </a:prstGeom>
          <a:noFill/>
          <a:ln w="38100">
            <a:solidFill>
              <a:srgbClr val="00FF00"/>
            </a:solidFill>
            <a:miter lim="800000"/>
            <a:headEnd/>
            <a:tailEnd/>
          </a:ln>
        </p:spPr>
        <p:txBody>
          <a:bodyPr>
            <a:spAutoFit/>
          </a:bodyPr>
          <a:lstStyle/>
          <a:p>
            <a:pPr algn="ctr">
              <a:spcBef>
                <a:spcPct val="50000"/>
              </a:spcBef>
            </a:pPr>
            <a:r>
              <a:rPr lang="fa-IR">
                <a:cs typeface="B Traffic" pitchFamily="2" charset="-78"/>
              </a:rPr>
              <a:t>تضاد پنداری</a:t>
            </a:r>
            <a:endParaRPr lang="en-US">
              <a:cs typeface="B Traffic" pitchFamily="2" charset="-78"/>
            </a:endParaRPr>
          </a:p>
        </p:txBody>
      </p:sp>
      <p:sp>
        <p:nvSpPr>
          <p:cNvPr id="56329" name="Text Box 9"/>
          <p:cNvSpPr txBox="1">
            <a:spLocks noChangeArrowheads="1"/>
          </p:cNvSpPr>
          <p:nvPr/>
        </p:nvSpPr>
        <p:spPr bwMode="auto">
          <a:xfrm>
            <a:off x="5257800" y="4668838"/>
            <a:ext cx="990600" cy="679450"/>
          </a:xfrm>
          <a:prstGeom prst="rect">
            <a:avLst/>
          </a:prstGeom>
          <a:noFill/>
          <a:ln w="38100">
            <a:solidFill>
              <a:srgbClr val="00FF00"/>
            </a:solidFill>
            <a:miter lim="800000"/>
            <a:headEnd/>
            <a:tailEnd/>
          </a:ln>
        </p:spPr>
        <p:txBody>
          <a:bodyPr>
            <a:spAutoFit/>
          </a:bodyPr>
          <a:lstStyle/>
          <a:p>
            <a:pPr algn="ctr">
              <a:spcBef>
                <a:spcPct val="50000"/>
              </a:spcBef>
            </a:pPr>
            <a:r>
              <a:rPr lang="fa-IR">
                <a:cs typeface="B Traffic" pitchFamily="2" charset="-78"/>
              </a:rPr>
              <a:t>تضاد محسوس</a:t>
            </a:r>
            <a:endParaRPr lang="en-US">
              <a:cs typeface="B Traffic" pitchFamily="2" charset="-78"/>
            </a:endParaRPr>
          </a:p>
        </p:txBody>
      </p:sp>
      <p:sp>
        <p:nvSpPr>
          <p:cNvPr id="56330" name="Text Box 10"/>
          <p:cNvSpPr txBox="1">
            <a:spLocks noChangeArrowheads="1"/>
          </p:cNvSpPr>
          <p:nvPr/>
        </p:nvSpPr>
        <p:spPr bwMode="auto">
          <a:xfrm>
            <a:off x="2743200" y="3124200"/>
            <a:ext cx="990600" cy="679450"/>
          </a:xfrm>
          <a:prstGeom prst="rect">
            <a:avLst/>
          </a:prstGeom>
          <a:noFill/>
          <a:ln w="38100">
            <a:solidFill>
              <a:srgbClr val="00FF00"/>
            </a:solidFill>
            <a:miter lim="800000"/>
            <a:headEnd/>
            <a:tailEnd/>
          </a:ln>
        </p:spPr>
        <p:txBody>
          <a:bodyPr>
            <a:spAutoFit/>
          </a:bodyPr>
          <a:lstStyle/>
          <a:p>
            <a:pPr algn="ctr">
              <a:spcBef>
                <a:spcPct val="50000"/>
              </a:spcBef>
            </a:pPr>
            <a:r>
              <a:rPr lang="fa-IR">
                <a:cs typeface="B Traffic" pitchFamily="2" charset="-78"/>
              </a:rPr>
              <a:t>تعارض آشکار</a:t>
            </a:r>
            <a:endParaRPr lang="en-US">
              <a:cs typeface="B Traffic" pitchFamily="2" charset="-78"/>
            </a:endParaRPr>
          </a:p>
        </p:txBody>
      </p:sp>
      <p:sp>
        <p:nvSpPr>
          <p:cNvPr id="56331" name="Text Box 11"/>
          <p:cNvSpPr txBox="1">
            <a:spLocks noChangeArrowheads="1"/>
          </p:cNvSpPr>
          <p:nvPr/>
        </p:nvSpPr>
        <p:spPr bwMode="auto">
          <a:xfrm>
            <a:off x="2133600" y="4343400"/>
            <a:ext cx="2057400" cy="2468563"/>
          </a:xfrm>
          <a:prstGeom prst="rect">
            <a:avLst/>
          </a:prstGeom>
          <a:noFill/>
          <a:ln w="38100">
            <a:solidFill>
              <a:srgbClr val="66FF33"/>
            </a:solidFill>
            <a:miter lim="800000"/>
            <a:headEnd/>
            <a:tailEnd/>
          </a:ln>
        </p:spPr>
        <p:txBody>
          <a:bodyPr>
            <a:spAutoFit/>
          </a:bodyPr>
          <a:lstStyle/>
          <a:p>
            <a:pPr>
              <a:spcBef>
                <a:spcPct val="50000"/>
              </a:spcBef>
            </a:pPr>
            <a:r>
              <a:rPr lang="fa-IR">
                <a:solidFill>
                  <a:srgbClr val="FFFF00"/>
                </a:solidFill>
                <a:cs typeface="B Traffic" pitchFamily="2" charset="-78"/>
              </a:rPr>
              <a:t>دست یازدن به تعارض</a:t>
            </a:r>
          </a:p>
          <a:p>
            <a:pPr>
              <a:spcBef>
                <a:spcPct val="50000"/>
              </a:spcBef>
              <a:buFontTx/>
              <a:buChar char="•"/>
            </a:pPr>
            <a:r>
              <a:rPr lang="fa-IR">
                <a:cs typeface="B Traffic" pitchFamily="2" charset="-78"/>
              </a:rPr>
              <a:t>رقابت</a:t>
            </a:r>
          </a:p>
          <a:p>
            <a:pPr>
              <a:spcBef>
                <a:spcPct val="50000"/>
              </a:spcBef>
              <a:buFontTx/>
              <a:buChar char="•"/>
            </a:pPr>
            <a:r>
              <a:rPr lang="fa-IR">
                <a:cs typeface="B Traffic" pitchFamily="2" charset="-78"/>
              </a:rPr>
              <a:t>اشتراک مساعی</a:t>
            </a:r>
          </a:p>
          <a:p>
            <a:pPr>
              <a:spcBef>
                <a:spcPct val="50000"/>
              </a:spcBef>
              <a:buFontTx/>
              <a:buChar char="•"/>
            </a:pPr>
            <a:r>
              <a:rPr lang="fa-IR">
                <a:cs typeface="B Traffic" pitchFamily="2" charset="-78"/>
              </a:rPr>
              <a:t>مصالحه</a:t>
            </a:r>
          </a:p>
          <a:p>
            <a:pPr>
              <a:spcBef>
                <a:spcPct val="50000"/>
              </a:spcBef>
              <a:buFontTx/>
              <a:buChar char="•"/>
            </a:pPr>
            <a:r>
              <a:rPr lang="fa-IR">
                <a:cs typeface="B Traffic" pitchFamily="2" charset="-78"/>
              </a:rPr>
              <a:t>اجتناب کردن</a:t>
            </a:r>
          </a:p>
          <a:p>
            <a:pPr>
              <a:spcBef>
                <a:spcPct val="50000"/>
              </a:spcBef>
              <a:buFontTx/>
              <a:buChar char="•"/>
            </a:pPr>
            <a:r>
              <a:rPr lang="fa-IR">
                <a:cs typeface="B Traffic" pitchFamily="2" charset="-78"/>
              </a:rPr>
              <a:t>گذشت</a:t>
            </a:r>
            <a:endParaRPr lang="en-US">
              <a:cs typeface="B Traffic" pitchFamily="2" charset="-78"/>
            </a:endParaRPr>
          </a:p>
        </p:txBody>
      </p:sp>
      <p:sp>
        <p:nvSpPr>
          <p:cNvPr id="56332" name="Text Box 12"/>
          <p:cNvSpPr txBox="1">
            <a:spLocks noChangeArrowheads="1"/>
          </p:cNvSpPr>
          <p:nvPr/>
        </p:nvSpPr>
        <p:spPr bwMode="auto">
          <a:xfrm>
            <a:off x="76200" y="3124200"/>
            <a:ext cx="990600" cy="679450"/>
          </a:xfrm>
          <a:prstGeom prst="rect">
            <a:avLst/>
          </a:prstGeom>
          <a:noFill/>
          <a:ln w="38100">
            <a:solidFill>
              <a:srgbClr val="00FF00"/>
            </a:solidFill>
            <a:miter lim="800000"/>
            <a:headEnd/>
            <a:tailEnd/>
          </a:ln>
        </p:spPr>
        <p:txBody>
          <a:bodyPr>
            <a:spAutoFit/>
          </a:bodyPr>
          <a:lstStyle/>
          <a:p>
            <a:pPr algn="ctr">
              <a:spcBef>
                <a:spcPct val="50000"/>
              </a:spcBef>
            </a:pPr>
            <a:r>
              <a:rPr lang="fa-IR">
                <a:cs typeface="B Traffic" pitchFamily="2" charset="-78"/>
              </a:rPr>
              <a:t>افزایش عملکرد</a:t>
            </a:r>
            <a:endParaRPr lang="en-US">
              <a:cs typeface="B Traffic" pitchFamily="2" charset="-78"/>
            </a:endParaRPr>
          </a:p>
        </p:txBody>
      </p:sp>
      <p:sp>
        <p:nvSpPr>
          <p:cNvPr id="56333" name="Text Box 13"/>
          <p:cNvSpPr txBox="1">
            <a:spLocks noChangeArrowheads="1"/>
          </p:cNvSpPr>
          <p:nvPr/>
        </p:nvSpPr>
        <p:spPr bwMode="auto">
          <a:xfrm>
            <a:off x="76200" y="4686300"/>
            <a:ext cx="990600" cy="679450"/>
          </a:xfrm>
          <a:prstGeom prst="rect">
            <a:avLst/>
          </a:prstGeom>
          <a:noFill/>
          <a:ln w="38100">
            <a:solidFill>
              <a:srgbClr val="00FF00"/>
            </a:solidFill>
            <a:miter lim="800000"/>
            <a:headEnd/>
            <a:tailEnd/>
          </a:ln>
        </p:spPr>
        <p:txBody>
          <a:bodyPr>
            <a:spAutoFit/>
          </a:bodyPr>
          <a:lstStyle/>
          <a:p>
            <a:pPr algn="ctr">
              <a:spcBef>
                <a:spcPct val="50000"/>
              </a:spcBef>
            </a:pPr>
            <a:r>
              <a:rPr lang="fa-IR">
                <a:cs typeface="B Traffic" pitchFamily="2" charset="-78"/>
              </a:rPr>
              <a:t>کاهش عملکرد</a:t>
            </a:r>
            <a:endParaRPr lang="en-US">
              <a:cs typeface="B Traffic" pitchFamily="2" charset="-78"/>
            </a:endParaRPr>
          </a:p>
        </p:txBody>
      </p:sp>
      <p:sp>
        <p:nvSpPr>
          <p:cNvPr id="56334" name="Line 14"/>
          <p:cNvSpPr>
            <a:spLocks noChangeShapeType="1"/>
          </p:cNvSpPr>
          <p:nvPr/>
        </p:nvSpPr>
        <p:spPr bwMode="auto">
          <a:xfrm flipH="1" flipV="1">
            <a:off x="6248400" y="3429000"/>
            <a:ext cx="990600" cy="457200"/>
          </a:xfrm>
          <a:prstGeom prst="line">
            <a:avLst/>
          </a:prstGeom>
          <a:noFill/>
          <a:ln w="38100">
            <a:solidFill>
              <a:schemeClr val="tx1"/>
            </a:solidFill>
            <a:round/>
            <a:headEnd/>
            <a:tailEnd type="stealth" w="lg" len="lg"/>
          </a:ln>
        </p:spPr>
        <p:txBody>
          <a:bodyPr/>
          <a:lstStyle/>
          <a:p>
            <a:endParaRPr lang="en-US"/>
          </a:p>
        </p:txBody>
      </p:sp>
      <p:sp>
        <p:nvSpPr>
          <p:cNvPr id="56335" name="Line 15"/>
          <p:cNvSpPr>
            <a:spLocks noChangeShapeType="1"/>
          </p:cNvSpPr>
          <p:nvPr/>
        </p:nvSpPr>
        <p:spPr bwMode="auto">
          <a:xfrm flipH="1">
            <a:off x="6248400" y="3886200"/>
            <a:ext cx="990600" cy="1143000"/>
          </a:xfrm>
          <a:prstGeom prst="line">
            <a:avLst/>
          </a:prstGeom>
          <a:noFill/>
          <a:ln w="38100">
            <a:solidFill>
              <a:schemeClr val="tx1"/>
            </a:solidFill>
            <a:round/>
            <a:headEnd/>
            <a:tailEnd type="stealth" w="lg" len="lg"/>
          </a:ln>
        </p:spPr>
        <p:txBody>
          <a:bodyPr/>
          <a:lstStyle/>
          <a:p>
            <a:endParaRPr lang="en-US"/>
          </a:p>
        </p:txBody>
      </p:sp>
      <p:sp>
        <p:nvSpPr>
          <p:cNvPr id="56336" name="Line 16"/>
          <p:cNvSpPr>
            <a:spLocks noChangeShapeType="1"/>
          </p:cNvSpPr>
          <p:nvPr/>
        </p:nvSpPr>
        <p:spPr bwMode="auto">
          <a:xfrm flipH="1">
            <a:off x="3733800" y="3505200"/>
            <a:ext cx="1524000" cy="0"/>
          </a:xfrm>
          <a:prstGeom prst="line">
            <a:avLst/>
          </a:prstGeom>
          <a:noFill/>
          <a:ln w="38100">
            <a:solidFill>
              <a:schemeClr val="tx1"/>
            </a:solidFill>
            <a:round/>
            <a:headEnd/>
            <a:tailEnd type="stealth" w="lg" len="lg"/>
          </a:ln>
        </p:spPr>
        <p:txBody>
          <a:bodyPr/>
          <a:lstStyle/>
          <a:p>
            <a:endParaRPr lang="en-US"/>
          </a:p>
        </p:txBody>
      </p:sp>
      <p:sp>
        <p:nvSpPr>
          <p:cNvPr id="56337" name="Line 17"/>
          <p:cNvSpPr>
            <a:spLocks noChangeShapeType="1"/>
          </p:cNvSpPr>
          <p:nvPr/>
        </p:nvSpPr>
        <p:spPr bwMode="auto">
          <a:xfrm flipH="1" flipV="1">
            <a:off x="3733800" y="3505200"/>
            <a:ext cx="1524000" cy="1524000"/>
          </a:xfrm>
          <a:prstGeom prst="line">
            <a:avLst/>
          </a:prstGeom>
          <a:noFill/>
          <a:ln w="38100">
            <a:solidFill>
              <a:schemeClr val="tx1"/>
            </a:solidFill>
            <a:round/>
            <a:headEnd/>
            <a:tailEnd type="stealth" w="lg" len="lg"/>
          </a:ln>
        </p:spPr>
        <p:txBody>
          <a:bodyPr/>
          <a:lstStyle/>
          <a:p>
            <a:endParaRPr lang="en-US"/>
          </a:p>
        </p:txBody>
      </p:sp>
      <p:sp>
        <p:nvSpPr>
          <p:cNvPr id="56338" name="Line 18"/>
          <p:cNvSpPr>
            <a:spLocks noChangeShapeType="1"/>
          </p:cNvSpPr>
          <p:nvPr/>
        </p:nvSpPr>
        <p:spPr bwMode="auto">
          <a:xfrm flipH="1">
            <a:off x="1066800" y="3505200"/>
            <a:ext cx="1676400" cy="0"/>
          </a:xfrm>
          <a:prstGeom prst="line">
            <a:avLst/>
          </a:prstGeom>
          <a:noFill/>
          <a:ln w="38100">
            <a:solidFill>
              <a:schemeClr val="tx1"/>
            </a:solidFill>
            <a:round/>
            <a:headEnd/>
            <a:tailEnd type="stealth" w="lg" len="lg"/>
          </a:ln>
        </p:spPr>
        <p:txBody>
          <a:bodyPr/>
          <a:lstStyle/>
          <a:p>
            <a:endParaRPr lang="en-US"/>
          </a:p>
        </p:txBody>
      </p:sp>
      <p:sp>
        <p:nvSpPr>
          <p:cNvPr id="56339" name="Line 19"/>
          <p:cNvSpPr>
            <a:spLocks noChangeShapeType="1"/>
          </p:cNvSpPr>
          <p:nvPr/>
        </p:nvSpPr>
        <p:spPr bwMode="auto">
          <a:xfrm flipH="1">
            <a:off x="1066800" y="3505200"/>
            <a:ext cx="1676400" cy="1524000"/>
          </a:xfrm>
          <a:prstGeom prst="line">
            <a:avLst/>
          </a:prstGeom>
          <a:noFill/>
          <a:ln w="38100">
            <a:solidFill>
              <a:schemeClr val="tx1"/>
            </a:solidFill>
            <a:round/>
            <a:headEnd/>
            <a:tailEnd type="stealth" w="lg" len="lg"/>
          </a:ln>
        </p:spPr>
        <p:txBody>
          <a:bodyPr/>
          <a:lstStyle/>
          <a:p>
            <a:endParaRPr lang="en-US"/>
          </a:p>
        </p:txBody>
      </p:sp>
      <p:sp>
        <p:nvSpPr>
          <p:cNvPr id="56340" name="Line 20"/>
          <p:cNvSpPr>
            <a:spLocks noChangeShapeType="1"/>
          </p:cNvSpPr>
          <p:nvPr/>
        </p:nvSpPr>
        <p:spPr bwMode="auto">
          <a:xfrm flipH="1" flipV="1">
            <a:off x="3200400" y="3810000"/>
            <a:ext cx="0" cy="533400"/>
          </a:xfrm>
          <a:prstGeom prst="line">
            <a:avLst/>
          </a:prstGeom>
          <a:noFill/>
          <a:ln w="38100">
            <a:solidFill>
              <a:schemeClr val="tx1"/>
            </a:solidFill>
            <a:round/>
            <a:headEnd/>
            <a:tailEnd type="stealth" w="lg" len="lg"/>
          </a:ln>
        </p:spPr>
        <p:txBody>
          <a:bodyPr/>
          <a:lstStyle/>
          <a:p>
            <a:endParaRPr lang="en-US"/>
          </a:p>
        </p:txBody>
      </p:sp>
      <p:sp>
        <p:nvSpPr>
          <p:cNvPr id="56341" name="Line 21"/>
          <p:cNvSpPr>
            <a:spLocks noChangeShapeType="1"/>
          </p:cNvSpPr>
          <p:nvPr/>
        </p:nvSpPr>
        <p:spPr bwMode="auto">
          <a:xfrm flipH="1" flipV="1">
            <a:off x="5562600" y="3810000"/>
            <a:ext cx="0" cy="838200"/>
          </a:xfrm>
          <a:prstGeom prst="line">
            <a:avLst/>
          </a:prstGeom>
          <a:noFill/>
          <a:ln w="38100">
            <a:solidFill>
              <a:schemeClr val="tx1"/>
            </a:solidFill>
            <a:round/>
            <a:headEnd/>
            <a:tailEnd type="stealth" w="lg" len="lg"/>
          </a:ln>
        </p:spPr>
        <p:txBody>
          <a:bodyPr/>
          <a:lstStyle/>
          <a:p>
            <a:endParaRPr lang="en-US"/>
          </a:p>
        </p:txBody>
      </p:sp>
      <p:sp>
        <p:nvSpPr>
          <p:cNvPr id="56342" name="Line 22"/>
          <p:cNvSpPr>
            <a:spLocks noChangeShapeType="1"/>
          </p:cNvSpPr>
          <p:nvPr/>
        </p:nvSpPr>
        <p:spPr bwMode="auto">
          <a:xfrm>
            <a:off x="5867400" y="3810000"/>
            <a:ext cx="0" cy="838200"/>
          </a:xfrm>
          <a:prstGeom prst="line">
            <a:avLst/>
          </a:prstGeom>
          <a:noFill/>
          <a:ln w="38100">
            <a:solidFill>
              <a:schemeClr val="tx1"/>
            </a:solidFill>
            <a:round/>
            <a:headEnd/>
            <a:tailEnd type="stealth" w="lg" len="lg"/>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56322"/>
                                        </p:tgtEl>
                                        <p:attrNameLst>
                                          <p:attrName>style.visibility</p:attrName>
                                        </p:attrNameLst>
                                      </p:cBhvr>
                                      <p:to>
                                        <p:strVal val="visible"/>
                                      </p:to>
                                    </p:set>
                                    <p:anim calcmode="lin" valueType="num">
                                      <p:cBhvr>
                                        <p:cTn id="7" dur="500" fill="hold"/>
                                        <p:tgtEl>
                                          <p:spTgt spid="56322"/>
                                        </p:tgtEl>
                                        <p:attrNameLst>
                                          <p:attrName>ppt_w</p:attrName>
                                        </p:attrNameLst>
                                      </p:cBhvr>
                                      <p:tavLst>
                                        <p:tav tm="0">
                                          <p:val>
                                            <p:fltVal val="0"/>
                                          </p:val>
                                        </p:tav>
                                        <p:tav tm="100000">
                                          <p:val>
                                            <p:strVal val="#ppt_w"/>
                                          </p:val>
                                        </p:tav>
                                      </p:tavLst>
                                    </p:anim>
                                    <p:anim calcmode="lin" valueType="num">
                                      <p:cBhvr>
                                        <p:cTn id="8" dur="500" fill="hold"/>
                                        <p:tgtEl>
                                          <p:spTgt spid="5632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30" presetClass="entr" presetSubtype="0" fill="hold" grpId="0" nodeType="afterEffect">
                                  <p:stCondLst>
                                    <p:cond delay="0"/>
                                  </p:stCondLst>
                                  <p:childTnLst>
                                    <p:set>
                                      <p:cBhvr>
                                        <p:cTn id="11" dur="1" fill="hold">
                                          <p:stCondLst>
                                            <p:cond delay="0"/>
                                          </p:stCondLst>
                                        </p:cTn>
                                        <p:tgtEl>
                                          <p:spTgt spid="56323"/>
                                        </p:tgtEl>
                                        <p:attrNameLst>
                                          <p:attrName>style.visibility</p:attrName>
                                        </p:attrNameLst>
                                      </p:cBhvr>
                                      <p:to>
                                        <p:strVal val="visible"/>
                                      </p:to>
                                    </p:set>
                                    <p:animEffect transition="in" filter="fade">
                                      <p:cBhvr>
                                        <p:cTn id="12" dur="800" decel="100000"/>
                                        <p:tgtEl>
                                          <p:spTgt spid="56323"/>
                                        </p:tgtEl>
                                      </p:cBhvr>
                                    </p:animEffect>
                                    <p:anim calcmode="lin" valueType="num">
                                      <p:cBhvr>
                                        <p:cTn id="13" dur="800" decel="100000" fill="hold"/>
                                        <p:tgtEl>
                                          <p:spTgt spid="56323"/>
                                        </p:tgtEl>
                                        <p:attrNameLst>
                                          <p:attrName>style.rotation</p:attrName>
                                        </p:attrNameLst>
                                      </p:cBhvr>
                                      <p:tavLst>
                                        <p:tav tm="0">
                                          <p:val>
                                            <p:fltVal val="-90"/>
                                          </p:val>
                                        </p:tav>
                                        <p:tav tm="100000">
                                          <p:val>
                                            <p:fltVal val="0"/>
                                          </p:val>
                                        </p:tav>
                                      </p:tavLst>
                                    </p:anim>
                                    <p:anim calcmode="lin" valueType="num">
                                      <p:cBhvr>
                                        <p:cTn id="14" dur="800" decel="100000" fill="hold"/>
                                        <p:tgtEl>
                                          <p:spTgt spid="56323"/>
                                        </p:tgtEl>
                                        <p:attrNameLst>
                                          <p:attrName>ppt_x</p:attrName>
                                        </p:attrNameLst>
                                      </p:cBhvr>
                                      <p:tavLst>
                                        <p:tav tm="0">
                                          <p:val>
                                            <p:strVal val="#ppt_x+0.4"/>
                                          </p:val>
                                        </p:tav>
                                        <p:tav tm="100000">
                                          <p:val>
                                            <p:strVal val="#ppt_x-0.05"/>
                                          </p:val>
                                        </p:tav>
                                      </p:tavLst>
                                    </p:anim>
                                    <p:anim calcmode="lin" valueType="num">
                                      <p:cBhvr>
                                        <p:cTn id="15" dur="800" decel="100000" fill="hold"/>
                                        <p:tgtEl>
                                          <p:spTgt spid="56323"/>
                                        </p:tgtEl>
                                        <p:attrNameLst>
                                          <p:attrName>ppt_y</p:attrName>
                                        </p:attrNameLst>
                                      </p:cBhvr>
                                      <p:tavLst>
                                        <p:tav tm="0">
                                          <p:val>
                                            <p:strVal val="#ppt_y-0.4"/>
                                          </p:val>
                                        </p:tav>
                                        <p:tav tm="100000">
                                          <p:val>
                                            <p:strVal val="#ppt_y+0.1"/>
                                          </p:val>
                                        </p:tav>
                                      </p:tavLst>
                                    </p:anim>
                                    <p:anim calcmode="lin" valueType="num">
                                      <p:cBhvr>
                                        <p:cTn id="16" dur="200" accel="100000" fill="hold">
                                          <p:stCondLst>
                                            <p:cond delay="800"/>
                                          </p:stCondLst>
                                        </p:cTn>
                                        <p:tgtEl>
                                          <p:spTgt spid="56323"/>
                                        </p:tgtEl>
                                        <p:attrNameLst>
                                          <p:attrName>ppt_x</p:attrName>
                                        </p:attrNameLst>
                                      </p:cBhvr>
                                      <p:tavLst>
                                        <p:tav tm="0">
                                          <p:val>
                                            <p:strVal val="#ppt_x-0.05"/>
                                          </p:val>
                                        </p:tav>
                                        <p:tav tm="100000">
                                          <p:val>
                                            <p:strVal val="#ppt_x"/>
                                          </p:val>
                                        </p:tav>
                                      </p:tavLst>
                                    </p:anim>
                                    <p:anim calcmode="lin" valueType="num">
                                      <p:cBhvr>
                                        <p:cTn id="17" dur="200" accel="100000" fill="hold">
                                          <p:stCondLst>
                                            <p:cond delay="800"/>
                                          </p:stCondLst>
                                        </p:cTn>
                                        <p:tgtEl>
                                          <p:spTgt spid="56323"/>
                                        </p:tgtEl>
                                        <p:attrNameLst>
                                          <p:attrName>ppt_y</p:attrName>
                                        </p:attrNameLst>
                                      </p:cBhvr>
                                      <p:tavLst>
                                        <p:tav tm="0">
                                          <p:val>
                                            <p:strVal val="#ppt_y+0.1"/>
                                          </p:val>
                                        </p:tav>
                                        <p:tav tm="100000">
                                          <p:val>
                                            <p:strVal val="#ppt_y"/>
                                          </p:val>
                                        </p:tav>
                                      </p:tavLst>
                                    </p:anim>
                                  </p:childTnLst>
                                </p:cTn>
                              </p:par>
                            </p:childTnLst>
                          </p:cTn>
                        </p:par>
                        <p:par>
                          <p:cTn id="18" fill="hold">
                            <p:stCondLst>
                              <p:cond delay="1500"/>
                            </p:stCondLst>
                            <p:childTnLst>
                              <p:par>
                                <p:cTn id="19" presetID="30" presetClass="entr" presetSubtype="0" fill="hold" grpId="0" nodeType="afterEffect">
                                  <p:stCondLst>
                                    <p:cond delay="0"/>
                                  </p:stCondLst>
                                  <p:childTnLst>
                                    <p:set>
                                      <p:cBhvr>
                                        <p:cTn id="20" dur="1" fill="hold">
                                          <p:stCondLst>
                                            <p:cond delay="0"/>
                                          </p:stCondLst>
                                        </p:cTn>
                                        <p:tgtEl>
                                          <p:spTgt spid="56324"/>
                                        </p:tgtEl>
                                        <p:attrNameLst>
                                          <p:attrName>style.visibility</p:attrName>
                                        </p:attrNameLst>
                                      </p:cBhvr>
                                      <p:to>
                                        <p:strVal val="visible"/>
                                      </p:to>
                                    </p:set>
                                    <p:animEffect transition="in" filter="fade">
                                      <p:cBhvr>
                                        <p:cTn id="21" dur="800" decel="100000"/>
                                        <p:tgtEl>
                                          <p:spTgt spid="56324"/>
                                        </p:tgtEl>
                                      </p:cBhvr>
                                    </p:animEffect>
                                    <p:anim calcmode="lin" valueType="num">
                                      <p:cBhvr>
                                        <p:cTn id="22" dur="800" decel="100000" fill="hold"/>
                                        <p:tgtEl>
                                          <p:spTgt spid="56324"/>
                                        </p:tgtEl>
                                        <p:attrNameLst>
                                          <p:attrName>style.rotation</p:attrName>
                                        </p:attrNameLst>
                                      </p:cBhvr>
                                      <p:tavLst>
                                        <p:tav tm="0">
                                          <p:val>
                                            <p:fltVal val="-90"/>
                                          </p:val>
                                        </p:tav>
                                        <p:tav tm="100000">
                                          <p:val>
                                            <p:fltVal val="0"/>
                                          </p:val>
                                        </p:tav>
                                      </p:tavLst>
                                    </p:anim>
                                    <p:anim calcmode="lin" valueType="num">
                                      <p:cBhvr>
                                        <p:cTn id="23" dur="800" decel="100000" fill="hold"/>
                                        <p:tgtEl>
                                          <p:spTgt spid="56324"/>
                                        </p:tgtEl>
                                        <p:attrNameLst>
                                          <p:attrName>ppt_x</p:attrName>
                                        </p:attrNameLst>
                                      </p:cBhvr>
                                      <p:tavLst>
                                        <p:tav tm="0">
                                          <p:val>
                                            <p:strVal val="#ppt_x+0.4"/>
                                          </p:val>
                                        </p:tav>
                                        <p:tav tm="100000">
                                          <p:val>
                                            <p:strVal val="#ppt_x-0.05"/>
                                          </p:val>
                                        </p:tav>
                                      </p:tavLst>
                                    </p:anim>
                                    <p:anim calcmode="lin" valueType="num">
                                      <p:cBhvr>
                                        <p:cTn id="24" dur="800" decel="100000" fill="hold"/>
                                        <p:tgtEl>
                                          <p:spTgt spid="56324"/>
                                        </p:tgtEl>
                                        <p:attrNameLst>
                                          <p:attrName>ppt_y</p:attrName>
                                        </p:attrNameLst>
                                      </p:cBhvr>
                                      <p:tavLst>
                                        <p:tav tm="0">
                                          <p:val>
                                            <p:strVal val="#ppt_y-0.4"/>
                                          </p:val>
                                        </p:tav>
                                        <p:tav tm="100000">
                                          <p:val>
                                            <p:strVal val="#ppt_y+0.1"/>
                                          </p:val>
                                        </p:tav>
                                      </p:tavLst>
                                    </p:anim>
                                    <p:anim calcmode="lin" valueType="num">
                                      <p:cBhvr>
                                        <p:cTn id="25" dur="200" accel="100000" fill="hold">
                                          <p:stCondLst>
                                            <p:cond delay="800"/>
                                          </p:stCondLst>
                                        </p:cTn>
                                        <p:tgtEl>
                                          <p:spTgt spid="56324"/>
                                        </p:tgtEl>
                                        <p:attrNameLst>
                                          <p:attrName>ppt_x</p:attrName>
                                        </p:attrNameLst>
                                      </p:cBhvr>
                                      <p:tavLst>
                                        <p:tav tm="0">
                                          <p:val>
                                            <p:strVal val="#ppt_x-0.05"/>
                                          </p:val>
                                        </p:tav>
                                        <p:tav tm="100000">
                                          <p:val>
                                            <p:strVal val="#ppt_x"/>
                                          </p:val>
                                        </p:tav>
                                      </p:tavLst>
                                    </p:anim>
                                    <p:anim calcmode="lin" valueType="num">
                                      <p:cBhvr>
                                        <p:cTn id="26" dur="200" accel="100000" fill="hold">
                                          <p:stCondLst>
                                            <p:cond delay="800"/>
                                          </p:stCondLst>
                                        </p:cTn>
                                        <p:tgtEl>
                                          <p:spTgt spid="56324"/>
                                        </p:tgtEl>
                                        <p:attrNameLst>
                                          <p:attrName>ppt_y</p:attrName>
                                        </p:attrNameLst>
                                      </p:cBhvr>
                                      <p:tavLst>
                                        <p:tav tm="0">
                                          <p:val>
                                            <p:strVal val="#ppt_y+0.1"/>
                                          </p:val>
                                        </p:tav>
                                        <p:tav tm="100000">
                                          <p:val>
                                            <p:strVal val="#ppt_y"/>
                                          </p:val>
                                        </p:tav>
                                      </p:tavLst>
                                    </p:anim>
                                  </p:childTnLst>
                                </p:cTn>
                              </p:par>
                            </p:childTnLst>
                          </p:cTn>
                        </p:par>
                        <p:par>
                          <p:cTn id="27" fill="hold">
                            <p:stCondLst>
                              <p:cond delay="2500"/>
                            </p:stCondLst>
                            <p:childTnLst>
                              <p:par>
                                <p:cTn id="28" presetID="30" presetClass="entr" presetSubtype="0" fill="hold" grpId="0" nodeType="afterEffect">
                                  <p:stCondLst>
                                    <p:cond delay="0"/>
                                  </p:stCondLst>
                                  <p:childTnLst>
                                    <p:set>
                                      <p:cBhvr>
                                        <p:cTn id="29" dur="1" fill="hold">
                                          <p:stCondLst>
                                            <p:cond delay="0"/>
                                          </p:stCondLst>
                                        </p:cTn>
                                        <p:tgtEl>
                                          <p:spTgt spid="56325"/>
                                        </p:tgtEl>
                                        <p:attrNameLst>
                                          <p:attrName>style.visibility</p:attrName>
                                        </p:attrNameLst>
                                      </p:cBhvr>
                                      <p:to>
                                        <p:strVal val="visible"/>
                                      </p:to>
                                    </p:set>
                                    <p:animEffect transition="in" filter="fade">
                                      <p:cBhvr>
                                        <p:cTn id="30" dur="800" decel="100000"/>
                                        <p:tgtEl>
                                          <p:spTgt spid="56325"/>
                                        </p:tgtEl>
                                      </p:cBhvr>
                                    </p:animEffect>
                                    <p:anim calcmode="lin" valueType="num">
                                      <p:cBhvr>
                                        <p:cTn id="31" dur="800" decel="100000" fill="hold"/>
                                        <p:tgtEl>
                                          <p:spTgt spid="56325"/>
                                        </p:tgtEl>
                                        <p:attrNameLst>
                                          <p:attrName>style.rotation</p:attrName>
                                        </p:attrNameLst>
                                      </p:cBhvr>
                                      <p:tavLst>
                                        <p:tav tm="0">
                                          <p:val>
                                            <p:fltVal val="-90"/>
                                          </p:val>
                                        </p:tav>
                                        <p:tav tm="100000">
                                          <p:val>
                                            <p:fltVal val="0"/>
                                          </p:val>
                                        </p:tav>
                                      </p:tavLst>
                                    </p:anim>
                                    <p:anim calcmode="lin" valueType="num">
                                      <p:cBhvr>
                                        <p:cTn id="32" dur="800" decel="100000" fill="hold"/>
                                        <p:tgtEl>
                                          <p:spTgt spid="56325"/>
                                        </p:tgtEl>
                                        <p:attrNameLst>
                                          <p:attrName>ppt_x</p:attrName>
                                        </p:attrNameLst>
                                      </p:cBhvr>
                                      <p:tavLst>
                                        <p:tav tm="0">
                                          <p:val>
                                            <p:strVal val="#ppt_x+0.4"/>
                                          </p:val>
                                        </p:tav>
                                        <p:tav tm="100000">
                                          <p:val>
                                            <p:strVal val="#ppt_x-0.05"/>
                                          </p:val>
                                        </p:tav>
                                      </p:tavLst>
                                    </p:anim>
                                    <p:anim calcmode="lin" valueType="num">
                                      <p:cBhvr>
                                        <p:cTn id="33" dur="800" decel="100000" fill="hold"/>
                                        <p:tgtEl>
                                          <p:spTgt spid="56325"/>
                                        </p:tgtEl>
                                        <p:attrNameLst>
                                          <p:attrName>ppt_y</p:attrName>
                                        </p:attrNameLst>
                                      </p:cBhvr>
                                      <p:tavLst>
                                        <p:tav tm="0">
                                          <p:val>
                                            <p:strVal val="#ppt_y-0.4"/>
                                          </p:val>
                                        </p:tav>
                                        <p:tav tm="100000">
                                          <p:val>
                                            <p:strVal val="#ppt_y+0.1"/>
                                          </p:val>
                                        </p:tav>
                                      </p:tavLst>
                                    </p:anim>
                                    <p:anim calcmode="lin" valueType="num">
                                      <p:cBhvr>
                                        <p:cTn id="34" dur="200" accel="100000" fill="hold">
                                          <p:stCondLst>
                                            <p:cond delay="800"/>
                                          </p:stCondLst>
                                        </p:cTn>
                                        <p:tgtEl>
                                          <p:spTgt spid="56325"/>
                                        </p:tgtEl>
                                        <p:attrNameLst>
                                          <p:attrName>ppt_x</p:attrName>
                                        </p:attrNameLst>
                                      </p:cBhvr>
                                      <p:tavLst>
                                        <p:tav tm="0">
                                          <p:val>
                                            <p:strVal val="#ppt_x-0.05"/>
                                          </p:val>
                                        </p:tav>
                                        <p:tav tm="100000">
                                          <p:val>
                                            <p:strVal val="#ppt_x"/>
                                          </p:val>
                                        </p:tav>
                                      </p:tavLst>
                                    </p:anim>
                                    <p:anim calcmode="lin" valueType="num">
                                      <p:cBhvr>
                                        <p:cTn id="35" dur="200" accel="100000" fill="hold">
                                          <p:stCondLst>
                                            <p:cond delay="800"/>
                                          </p:stCondLst>
                                        </p:cTn>
                                        <p:tgtEl>
                                          <p:spTgt spid="56325"/>
                                        </p:tgtEl>
                                        <p:attrNameLst>
                                          <p:attrName>ppt_y</p:attrName>
                                        </p:attrNameLst>
                                      </p:cBhvr>
                                      <p:tavLst>
                                        <p:tav tm="0">
                                          <p:val>
                                            <p:strVal val="#ppt_y+0.1"/>
                                          </p:val>
                                        </p:tav>
                                        <p:tav tm="100000">
                                          <p:val>
                                            <p:strVal val="#ppt_y"/>
                                          </p:val>
                                        </p:tav>
                                      </p:tavLst>
                                    </p:anim>
                                  </p:childTnLst>
                                </p:cTn>
                              </p:par>
                            </p:childTnLst>
                          </p:cTn>
                        </p:par>
                        <p:par>
                          <p:cTn id="36" fill="hold">
                            <p:stCondLst>
                              <p:cond delay="3500"/>
                            </p:stCondLst>
                            <p:childTnLst>
                              <p:par>
                                <p:cTn id="37" presetID="30" presetClass="entr" presetSubtype="0" fill="hold" grpId="0" nodeType="afterEffect">
                                  <p:stCondLst>
                                    <p:cond delay="0"/>
                                  </p:stCondLst>
                                  <p:childTnLst>
                                    <p:set>
                                      <p:cBhvr>
                                        <p:cTn id="38" dur="1" fill="hold">
                                          <p:stCondLst>
                                            <p:cond delay="0"/>
                                          </p:stCondLst>
                                        </p:cTn>
                                        <p:tgtEl>
                                          <p:spTgt spid="56326"/>
                                        </p:tgtEl>
                                        <p:attrNameLst>
                                          <p:attrName>style.visibility</p:attrName>
                                        </p:attrNameLst>
                                      </p:cBhvr>
                                      <p:to>
                                        <p:strVal val="visible"/>
                                      </p:to>
                                    </p:set>
                                    <p:animEffect transition="in" filter="fade">
                                      <p:cBhvr>
                                        <p:cTn id="39" dur="800" decel="100000"/>
                                        <p:tgtEl>
                                          <p:spTgt spid="56326"/>
                                        </p:tgtEl>
                                      </p:cBhvr>
                                    </p:animEffect>
                                    <p:anim calcmode="lin" valueType="num">
                                      <p:cBhvr>
                                        <p:cTn id="40" dur="800" decel="100000" fill="hold"/>
                                        <p:tgtEl>
                                          <p:spTgt spid="56326"/>
                                        </p:tgtEl>
                                        <p:attrNameLst>
                                          <p:attrName>style.rotation</p:attrName>
                                        </p:attrNameLst>
                                      </p:cBhvr>
                                      <p:tavLst>
                                        <p:tav tm="0">
                                          <p:val>
                                            <p:fltVal val="-90"/>
                                          </p:val>
                                        </p:tav>
                                        <p:tav tm="100000">
                                          <p:val>
                                            <p:fltVal val="0"/>
                                          </p:val>
                                        </p:tav>
                                      </p:tavLst>
                                    </p:anim>
                                    <p:anim calcmode="lin" valueType="num">
                                      <p:cBhvr>
                                        <p:cTn id="41" dur="800" decel="100000" fill="hold"/>
                                        <p:tgtEl>
                                          <p:spTgt spid="56326"/>
                                        </p:tgtEl>
                                        <p:attrNameLst>
                                          <p:attrName>ppt_x</p:attrName>
                                        </p:attrNameLst>
                                      </p:cBhvr>
                                      <p:tavLst>
                                        <p:tav tm="0">
                                          <p:val>
                                            <p:strVal val="#ppt_x+0.4"/>
                                          </p:val>
                                        </p:tav>
                                        <p:tav tm="100000">
                                          <p:val>
                                            <p:strVal val="#ppt_x-0.05"/>
                                          </p:val>
                                        </p:tav>
                                      </p:tavLst>
                                    </p:anim>
                                    <p:anim calcmode="lin" valueType="num">
                                      <p:cBhvr>
                                        <p:cTn id="42" dur="800" decel="100000" fill="hold"/>
                                        <p:tgtEl>
                                          <p:spTgt spid="56326"/>
                                        </p:tgtEl>
                                        <p:attrNameLst>
                                          <p:attrName>ppt_y</p:attrName>
                                        </p:attrNameLst>
                                      </p:cBhvr>
                                      <p:tavLst>
                                        <p:tav tm="0">
                                          <p:val>
                                            <p:strVal val="#ppt_y-0.4"/>
                                          </p:val>
                                        </p:tav>
                                        <p:tav tm="100000">
                                          <p:val>
                                            <p:strVal val="#ppt_y+0.1"/>
                                          </p:val>
                                        </p:tav>
                                      </p:tavLst>
                                    </p:anim>
                                    <p:anim calcmode="lin" valueType="num">
                                      <p:cBhvr>
                                        <p:cTn id="43" dur="200" accel="100000" fill="hold">
                                          <p:stCondLst>
                                            <p:cond delay="800"/>
                                          </p:stCondLst>
                                        </p:cTn>
                                        <p:tgtEl>
                                          <p:spTgt spid="56326"/>
                                        </p:tgtEl>
                                        <p:attrNameLst>
                                          <p:attrName>ppt_x</p:attrName>
                                        </p:attrNameLst>
                                      </p:cBhvr>
                                      <p:tavLst>
                                        <p:tav tm="0">
                                          <p:val>
                                            <p:strVal val="#ppt_x-0.05"/>
                                          </p:val>
                                        </p:tav>
                                        <p:tav tm="100000">
                                          <p:val>
                                            <p:strVal val="#ppt_x"/>
                                          </p:val>
                                        </p:tav>
                                      </p:tavLst>
                                    </p:anim>
                                    <p:anim calcmode="lin" valueType="num">
                                      <p:cBhvr>
                                        <p:cTn id="44" dur="200" accel="100000" fill="hold">
                                          <p:stCondLst>
                                            <p:cond delay="800"/>
                                          </p:stCondLst>
                                        </p:cTn>
                                        <p:tgtEl>
                                          <p:spTgt spid="56326"/>
                                        </p:tgtEl>
                                        <p:attrNameLst>
                                          <p:attrName>ppt_y</p:attrName>
                                        </p:attrNameLst>
                                      </p:cBhvr>
                                      <p:tavLst>
                                        <p:tav tm="0">
                                          <p:val>
                                            <p:strVal val="#ppt_y+0.1"/>
                                          </p:val>
                                        </p:tav>
                                        <p:tav tm="100000">
                                          <p:val>
                                            <p:strVal val="#ppt_y"/>
                                          </p:val>
                                        </p:tav>
                                      </p:tavLst>
                                    </p:anim>
                                  </p:childTnLst>
                                </p:cTn>
                              </p:par>
                            </p:childTnLst>
                          </p:cTn>
                        </p:par>
                        <p:par>
                          <p:cTn id="45" fill="hold">
                            <p:stCondLst>
                              <p:cond delay="4500"/>
                            </p:stCondLst>
                            <p:childTnLst>
                              <p:par>
                                <p:cTn id="46" presetID="53" presetClass="entr" presetSubtype="0" fill="hold" grpId="0" nodeType="afterEffect">
                                  <p:stCondLst>
                                    <p:cond delay="0"/>
                                  </p:stCondLst>
                                  <p:childTnLst>
                                    <p:set>
                                      <p:cBhvr>
                                        <p:cTn id="47" dur="1" fill="hold">
                                          <p:stCondLst>
                                            <p:cond delay="0"/>
                                          </p:stCondLst>
                                        </p:cTn>
                                        <p:tgtEl>
                                          <p:spTgt spid="56327"/>
                                        </p:tgtEl>
                                        <p:attrNameLst>
                                          <p:attrName>style.visibility</p:attrName>
                                        </p:attrNameLst>
                                      </p:cBhvr>
                                      <p:to>
                                        <p:strVal val="visible"/>
                                      </p:to>
                                    </p:set>
                                    <p:anim calcmode="lin" valueType="num">
                                      <p:cBhvr>
                                        <p:cTn id="48" dur="500" fill="hold"/>
                                        <p:tgtEl>
                                          <p:spTgt spid="56327"/>
                                        </p:tgtEl>
                                        <p:attrNameLst>
                                          <p:attrName>ppt_w</p:attrName>
                                        </p:attrNameLst>
                                      </p:cBhvr>
                                      <p:tavLst>
                                        <p:tav tm="0">
                                          <p:val>
                                            <p:fltVal val="0"/>
                                          </p:val>
                                        </p:tav>
                                        <p:tav tm="100000">
                                          <p:val>
                                            <p:strVal val="#ppt_w"/>
                                          </p:val>
                                        </p:tav>
                                      </p:tavLst>
                                    </p:anim>
                                    <p:anim calcmode="lin" valueType="num">
                                      <p:cBhvr>
                                        <p:cTn id="49" dur="500" fill="hold"/>
                                        <p:tgtEl>
                                          <p:spTgt spid="56327"/>
                                        </p:tgtEl>
                                        <p:attrNameLst>
                                          <p:attrName>ppt_h</p:attrName>
                                        </p:attrNameLst>
                                      </p:cBhvr>
                                      <p:tavLst>
                                        <p:tav tm="0">
                                          <p:val>
                                            <p:fltVal val="0"/>
                                          </p:val>
                                        </p:tav>
                                        <p:tav tm="100000">
                                          <p:val>
                                            <p:strVal val="#ppt_h"/>
                                          </p:val>
                                        </p:tav>
                                      </p:tavLst>
                                    </p:anim>
                                    <p:animEffect transition="in" filter="fade">
                                      <p:cBhvr>
                                        <p:cTn id="50" dur="500"/>
                                        <p:tgtEl>
                                          <p:spTgt spid="56327"/>
                                        </p:tgtEl>
                                      </p:cBhvr>
                                    </p:animEffect>
                                  </p:childTnLst>
                                </p:cTn>
                              </p:par>
                            </p:childTnLst>
                          </p:cTn>
                        </p:par>
                        <p:par>
                          <p:cTn id="51" fill="hold">
                            <p:stCondLst>
                              <p:cond delay="5000"/>
                            </p:stCondLst>
                            <p:childTnLst>
                              <p:par>
                                <p:cTn id="52" presetID="22" presetClass="entr" presetSubtype="4" fill="hold" grpId="0" nodeType="afterEffect">
                                  <p:stCondLst>
                                    <p:cond delay="0"/>
                                  </p:stCondLst>
                                  <p:childTnLst>
                                    <p:set>
                                      <p:cBhvr>
                                        <p:cTn id="53" dur="1" fill="hold">
                                          <p:stCondLst>
                                            <p:cond delay="0"/>
                                          </p:stCondLst>
                                        </p:cTn>
                                        <p:tgtEl>
                                          <p:spTgt spid="56334"/>
                                        </p:tgtEl>
                                        <p:attrNameLst>
                                          <p:attrName>style.visibility</p:attrName>
                                        </p:attrNameLst>
                                      </p:cBhvr>
                                      <p:to>
                                        <p:strVal val="visible"/>
                                      </p:to>
                                    </p:set>
                                    <p:animEffect transition="in" filter="wipe(down)">
                                      <p:cBhvr>
                                        <p:cTn id="54" dur="500"/>
                                        <p:tgtEl>
                                          <p:spTgt spid="56334"/>
                                        </p:tgtEl>
                                      </p:cBhvr>
                                    </p:animEffect>
                                  </p:childTnLst>
                                </p:cTn>
                              </p:par>
                            </p:childTnLst>
                          </p:cTn>
                        </p:par>
                        <p:par>
                          <p:cTn id="55" fill="hold">
                            <p:stCondLst>
                              <p:cond delay="5500"/>
                            </p:stCondLst>
                            <p:childTnLst>
                              <p:par>
                                <p:cTn id="56" presetID="53" presetClass="entr" presetSubtype="0" fill="hold" grpId="0" nodeType="afterEffect">
                                  <p:stCondLst>
                                    <p:cond delay="0"/>
                                  </p:stCondLst>
                                  <p:childTnLst>
                                    <p:set>
                                      <p:cBhvr>
                                        <p:cTn id="57" dur="1" fill="hold">
                                          <p:stCondLst>
                                            <p:cond delay="0"/>
                                          </p:stCondLst>
                                        </p:cTn>
                                        <p:tgtEl>
                                          <p:spTgt spid="56328"/>
                                        </p:tgtEl>
                                        <p:attrNameLst>
                                          <p:attrName>style.visibility</p:attrName>
                                        </p:attrNameLst>
                                      </p:cBhvr>
                                      <p:to>
                                        <p:strVal val="visible"/>
                                      </p:to>
                                    </p:set>
                                    <p:anim calcmode="lin" valueType="num">
                                      <p:cBhvr>
                                        <p:cTn id="58" dur="500" fill="hold"/>
                                        <p:tgtEl>
                                          <p:spTgt spid="56328"/>
                                        </p:tgtEl>
                                        <p:attrNameLst>
                                          <p:attrName>ppt_w</p:attrName>
                                        </p:attrNameLst>
                                      </p:cBhvr>
                                      <p:tavLst>
                                        <p:tav tm="0">
                                          <p:val>
                                            <p:fltVal val="0"/>
                                          </p:val>
                                        </p:tav>
                                        <p:tav tm="100000">
                                          <p:val>
                                            <p:strVal val="#ppt_w"/>
                                          </p:val>
                                        </p:tav>
                                      </p:tavLst>
                                    </p:anim>
                                    <p:anim calcmode="lin" valueType="num">
                                      <p:cBhvr>
                                        <p:cTn id="59" dur="500" fill="hold"/>
                                        <p:tgtEl>
                                          <p:spTgt spid="56328"/>
                                        </p:tgtEl>
                                        <p:attrNameLst>
                                          <p:attrName>ppt_h</p:attrName>
                                        </p:attrNameLst>
                                      </p:cBhvr>
                                      <p:tavLst>
                                        <p:tav tm="0">
                                          <p:val>
                                            <p:fltVal val="0"/>
                                          </p:val>
                                        </p:tav>
                                        <p:tav tm="100000">
                                          <p:val>
                                            <p:strVal val="#ppt_h"/>
                                          </p:val>
                                        </p:tav>
                                      </p:tavLst>
                                    </p:anim>
                                    <p:animEffect transition="in" filter="fade">
                                      <p:cBhvr>
                                        <p:cTn id="60" dur="500"/>
                                        <p:tgtEl>
                                          <p:spTgt spid="56328"/>
                                        </p:tgtEl>
                                      </p:cBhvr>
                                    </p:animEffect>
                                  </p:childTnLst>
                                </p:cTn>
                              </p:par>
                            </p:childTnLst>
                          </p:cTn>
                        </p:par>
                        <p:par>
                          <p:cTn id="61" fill="hold">
                            <p:stCondLst>
                              <p:cond delay="6000"/>
                            </p:stCondLst>
                            <p:childTnLst>
                              <p:par>
                                <p:cTn id="62" presetID="22" presetClass="entr" presetSubtype="1" fill="hold" grpId="0" nodeType="afterEffect">
                                  <p:stCondLst>
                                    <p:cond delay="0"/>
                                  </p:stCondLst>
                                  <p:childTnLst>
                                    <p:set>
                                      <p:cBhvr>
                                        <p:cTn id="63" dur="1" fill="hold">
                                          <p:stCondLst>
                                            <p:cond delay="0"/>
                                          </p:stCondLst>
                                        </p:cTn>
                                        <p:tgtEl>
                                          <p:spTgt spid="56335"/>
                                        </p:tgtEl>
                                        <p:attrNameLst>
                                          <p:attrName>style.visibility</p:attrName>
                                        </p:attrNameLst>
                                      </p:cBhvr>
                                      <p:to>
                                        <p:strVal val="visible"/>
                                      </p:to>
                                    </p:set>
                                    <p:animEffect transition="in" filter="wipe(up)">
                                      <p:cBhvr>
                                        <p:cTn id="64" dur="500"/>
                                        <p:tgtEl>
                                          <p:spTgt spid="56335"/>
                                        </p:tgtEl>
                                      </p:cBhvr>
                                    </p:animEffect>
                                  </p:childTnLst>
                                </p:cTn>
                              </p:par>
                            </p:childTnLst>
                          </p:cTn>
                        </p:par>
                        <p:par>
                          <p:cTn id="65" fill="hold">
                            <p:stCondLst>
                              <p:cond delay="6500"/>
                            </p:stCondLst>
                            <p:childTnLst>
                              <p:par>
                                <p:cTn id="66" presetID="53" presetClass="entr" presetSubtype="0" fill="hold" grpId="0" nodeType="afterEffect">
                                  <p:stCondLst>
                                    <p:cond delay="0"/>
                                  </p:stCondLst>
                                  <p:childTnLst>
                                    <p:set>
                                      <p:cBhvr>
                                        <p:cTn id="67" dur="1" fill="hold">
                                          <p:stCondLst>
                                            <p:cond delay="0"/>
                                          </p:stCondLst>
                                        </p:cTn>
                                        <p:tgtEl>
                                          <p:spTgt spid="56329"/>
                                        </p:tgtEl>
                                        <p:attrNameLst>
                                          <p:attrName>style.visibility</p:attrName>
                                        </p:attrNameLst>
                                      </p:cBhvr>
                                      <p:to>
                                        <p:strVal val="visible"/>
                                      </p:to>
                                    </p:set>
                                    <p:anim calcmode="lin" valueType="num">
                                      <p:cBhvr>
                                        <p:cTn id="68" dur="500" fill="hold"/>
                                        <p:tgtEl>
                                          <p:spTgt spid="56329"/>
                                        </p:tgtEl>
                                        <p:attrNameLst>
                                          <p:attrName>ppt_w</p:attrName>
                                        </p:attrNameLst>
                                      </p:cBhvr>
                                      <p:tavLst>
                                        <p:tav tm="0">
                                          <p:val>
                                            <p:fltVal val="0"/>
                                          </p:val>
                                        </p:tav>
                                        <p:tav tm="100000">
                                          <p:val>
                                            <p:strVal val="#ppt_w"/>
                                          </p:val>
                                        </p:tav>
                                      </p:tavLst>
                                    </p:anim>
                                    <p:anim calcmode="lin" valueType="num">
                                      <p:cBhvr>
                                        <p:cTn id="69" dur="500" fill="hold"/>
                                        <p:tgtEl>
                                          <p:spTgt spid="56329"/>
                                        </p:tgtEl>
                                        <p:attrNameLst>
                                          <p:attrName>ppt_h</p:attrName>
                                        </p:attrNameLst>
                                      </p:cBhvr>
                                      <p:tavLst>
                                        <p:tav tm="0">
                                          <p:val>
                                            <p:fltVal val="0"/>
                                          </p:val>
                                        </p:tav>
                                        <p:tav tm="100000">
                                          <p:val>
                                            <p:strVal val="#ppt_h"/>
                                          </p:val>
                                        </p:tav>
                                      </p:tavLst>
                                    </p:anim>
                                    <p:animEffect transition="in" filter="fade">
                                      <p:cBhvr>
                                        <p:cTn id="70" dur="500"/>
                                        <p:tgtEl>
                                          <p:spTgt spid="56329"/>
                                        </p:tgtEl>
                                      </p:cBhvr>
                                    </p:animEffect>
                                  </p:childTnLst>
                                </p:cTn>
                              </p:par>
                            </p:childTnLst>
                          </p:cTn>
                        </p:par>
                        <p:par>
                          <p:cTn id="71" fill="hold">
                            <p:stCondLst>
                              <p:cond delay="7000"/>
                            </p:stCondLst>
                            <p:childTnLst>
                              <p:par>
                                <p:cTn id="72" presetID="22" presetClass="entr" presetSubtype="1" fill="hold" grpId="0" nodeType="afterEffect">
                                  <p:stCondLst>
                                    <p:cond delay="0"/>
                                  </p:stCondLst>
                                  <p:childTnLst>
                                    <p:set>
                                      <p:cBhvr>
                                        <p:cTn id="73" dur="1" fill="hold">
                                          <p:stCondLst>
                                            <p:cond delay="0"/>
                                          </p:stCondLst>
                                        </p:cTn>
                                        <p:tgtEl>
                                          <p:spTgt spid="56342"/>
                                        </p:tgtEl>
                                        <p:attrNameLst>
                                          <p:attrName>style.visibility</p:attrName>
                                        </p:attrNameLst>
                                      </p:cBhvr>
                                      <p:to>
                                        <p:strVal val="visible"/>
                                      </p:to>
                                    </p:set>
                                    <p:animEffect transition="in" filter="wipe(up)">
                                      <p:cBhvr>
                                        <p:cTn id="74" dur="500"/>
                                        <p:tgtEl>
                                          <p:spTgt spid="56342"/>
                                        </p:tgtEl>
                                      </p:cBhvr>
                                    </p:animEffect>
                                  </p:childTnLst>
                                </p:cTn>
                              </p:par>
                              <p:par>
                                <p:cTn id="75" presetID="22" presetClass="entr" presetSubtype="4" fill="hold" grpId="0" nodeType="withEffect">
                                  <p:stCondLst>
                                    <p:cond delay="0"/>
                                  </p:stCondLst>
                                  <p:childTnLst>
                                    <p:set>
                                      <p:cBhvr>
                                        <p:cTn id="76" dur="1" fill="hold">
                                          <p:stCondLst>
                                            <p:cond delay="0"/>
                                          </p:stCondLst>
                                        </p:cTn>
                                        <p:tgtEl>
                                          <p:spTgt spid="56341"/>
                                        </p:tgtEl>
                                        <p:attrNameLst>
                                          <p:attrName>style.visibility</p:attrName>
                                        </p:attrNameLst>
                                      </p:cBhvr>
                                      <p:to>
                                        <p:strVal val="visible"/>
                                      </p:to>
                                    </p:set>
                                    <p:animEffect transition="in" filter="wipe(down)">
                                      <p:cBhvr>
                                        <p:cTn id="77" dur="500"/>
                                        <p:tgtEl>
                                          <p:spTgt spid="56341"/>
                                        </p:tgtEl>
                                      </p:cBhvr>
                                    </p:animEffect>
                                  </p:childTnLst>
                                </p:cTn>
                              </p:par>
                            </p:childTnLst>
                          </p:cTn>
                        </p:par>
                        <p:par>
                          <p:cTn id="78" fill="hold">
                            <p:stCondLst>
                              <p:cond delay="7500"/>
                            </p:stCondLst>
                            <p:childTnLst>
                              <p:par>
                                <p:cTn id="79" presetID="22" presetClass="entr" presetSubtype="2" fill="hold" grpId="0" nodeType="afterEffect">
                                  <p:stCondLst>
                                    <p:cond delay="0"/>
                                  </p:stCondLst>
                                  <p:childTnLst>
                                    <p:set>
                                      <p:cBhvr>
                                        <p:cTn id="80" dur="1" fill="hold">
                                          <p:stCondLst>
                                            <p:cond delay="0"/>
                                          </p:stCondLst>
                                        </p:cTn>
                                        <p:tgtEl>
                                          <p:spTgt spid="56336"/>
                                        </p:tgtEl>
                                        <p:attrNameLst>
                                          <p:attrName>style.visibility</p:attrName>
                                        </p:attrNameLst>
                                      </p:cBhvr>
                                      <p:to>
                                        <p:strVal val="visible"/>
                                      </p:to>
                                    </p:set>
                                    <p:animEffect transition="in" filter="wipe(right)">
                                      <p:cBhvr>
                                        <p:cTn id="81" dur="500"/>
                                        <p:tgtEl>
                                          <p:spTgt spid="56336"/>
                                        </p:tgtEl>
                                      </p:cBhvr>
                                    </p:animEffect>
                                  </p:childTnLst>
                                </p:cTn>
                              </p:par>
                              <p:par>
                                <p:cTn id="82" presetID="22" presetClass="entr" presetSubtype="4" fill="hold" grpId="0" nodeType="withEffect">
                                  <p:stCondLst>
                                    <p:cond delay="0"/>
                                  </p:stCondLst>
                                  <p:childTnLst>
                                    <p:set>
                                      <p:cBhvr>
                                        <p:cTn id="83" dur="1" fill="hold">
                                          <p:stCondLst>
                                            <p:cond delay="0"/>
                                          </p:stCondLst>
                                        </p:cTn>
                                        <p:tgtEl>
                                          <p:spTgt spid="56337"/>
                                        </p:tgtEl>
                                        <p:attrNameLst>
                                          <p:attrName>style.visibility</p:attrName>
                                        </p:attrNameLst>
                                      </p:cBhvr>
                                      <p:to>
                                        <p:strVal val="visible"/>
                                      </p:to>
                                    </p:set>
                                    <p:animEffect transition="in" filter="wipe(down)">
                                      <p:cBhvr>
                                        <p:cTn id="84" dur="500"/>
                                        <p:tgtEl>
                                          <p:spTgt spid="56337"/>
                                        </p:tgtEl>
                                      </p:cBhvr>
                                    </p:animEffect>
                                  </p:childTnLst>
                                </p:cTn>
                              </p:par>
                            </p:childTnLst>
                          </p:cTn>
                        </p:par>
                        <p:par>
                          <p:cTn id="85" fill="hold">
                            <p:stCondLst>
                              <p:cond delay="8000"/>
                            </p:stCondLst>
                            <p:childTnLst>
                              <p:par>
                                <p:cTn id="86" presetID="53" presetClass="entr" presetSubtype="0" fill="hold" grpId="0" nodeType="afterEffect">
                                  <p:stCondLst>
                                    <p:cond delay="0"/>
                                  </p:stCondLst>
                                  <p:childTnLst>
                                    <p:set>
                                      <p:cBhvr>
                                        <p:cTn id="87" dur="1" fill="hold">
                                          <p:stCondLst>
                                            <p:cond delay="0"/>
                                          </p:stCondLst>
                                        </p:cTn>
                                        <p:tgtEl>
                                          <p:spTgt spid="56330"/>
                                        </p:tgtEl>
                                        <p:attrNameLst>
                                          <p:attrName>style.visibility</p:attrName>
                                        </p:attrNameLst>
                                      </p:cBhvr>
                                      <p:to>
                                        <p:strVal val="visible"/>
                                      </p:to>
                                    </p:set>
                                    <p:anim calcmode="lin" valueType="num">
                                      <p:cBhvr>
                                        <p:cTn id="88" dur="500" fill="hold"/>
                                        <p:tgtEl>
                                          <p:spTgt spid="56330"/>
                                        </p:tgtEl>
                                        <p:attrNameLst>
                                          <p:attrName>ppt_w</p:attrName>
                                        </p:attrNameLst>
                                      </p:cBhvr>
                                      <p:tavLst>
                                        <p:tav tm="0">
                                          <p:val>
                                            <p:fltVal val="0"/>
                                          </p:val>
                                        </p:tav>
                                        <p:tav tm="100000">
                                          <p:val>
                                            <p:strVal val="#ppt_w"/>
                                          </p:val>
                                        </p:tav>
                                      </p:tavLst>
                                    </p:anim>
                                    <p:anim calcmode="lin" valueType="num">
                                      <p:cBhvr>
                                        <p:cTn id="89" dur="500" fill="hold"/>
                                        <p:tgtEl>
                                          <p:spTgt spid="56330"/>
                                        </p:tgtEl>
                                        <p:attrNameLst>
                                          <p:attrName>ppt_h</p:attrName>
                                        </p:attrNameLst>
                                      </p:cBhvr>
                                      <p:tavLst>
                                        <p:tav tm="0">
                                          <p:val>
                                            <p:fltVal val="0"/>
                                          </p:val>
                                        </p:tav>
                                        <p:tav tm="100000">
                                          <p:val>
                                            <p:strVal val="#ppt_h"/>
                                          </p:val>
                                        </p:tav>
                                      </p:tavLst>
                                    </p:anim>
                                    <p:animEffect transition="in" filter="fade">
                                      <p:cBhvr>
                                        <p:cTn id="90" dur="500"/>
                                        <p:tgtEl>
                                          <p:spTgt spid="56330"/>
                                        </p:tgtEl>
                                      </p:cBhvr>
                                    </p:animEffect>
                                  </p:childTnLst>
                                </p:cTn>
                              </p:par>
                            </p:childTnLst>
                          </p:cTn>
                        </p:par>
                        <p:par>
                          <p:cTn id="91" fill="hold">
                            <p:stCondLst>
                              <p:cond delay="8500"/>
                            </p:stCondLst>
                            <p:childTnLst>
                              <p:par>
                                <p:cTn id="92" presetID="53" presetClass="entr" presetSubtype="0" fill="hold" grpId="0" nodeType="afterEffect">
                                  <p:stCondLst>
                                    <p:cond delay="0"/>
                                  </p:stCondLst>
                                  <p:childTnLst>
                                    <p:set>
                                      <p:cBhvr>
                                        <p:cTn id="93" dur="1" fill="hold">
                                          <p:stCondLst>
                                            <p:cond delay="0"/>
                                          </p:stCondLst>
                                        </p:cTn>
                                        <p:tgtEl>
                                          <p:spTgt spid="56331"/>
                                        </p:tgtEl>
                                        <p:attrNameLst>
                                          <p:attrName>style.visibility</p:attrName>
                                        </p:attrNameLst>
                                      </p:cBhvr>
                                      <p:to>
                                        <p:strVal val="visible"/>
                                      </p:to>
                                    </p:set>
                                    <p:anim calcmode="lin" valueType="num">
                                      <p:cBhvr>
                                        <p:cTn id="94" dur="500" fill="hold"/>
                                        <p:tgtEl>
                                          <p:spTgt spid="56331"/>
                                        </p:tgtEl>
                                        <p:attrNameLst>
                                          <p:attrName>ppt_w</p:attrName>
                                        </p:attrNameLst>
                                      </p:cBhvr>
                                      <p:tavLst>
                                        <p:tav tm="0">
                                          <p:val>
                                            <p:fltVal val="0"/>
                                          </p:val>
                                        </p:tav>
                                        <p:tav tm="100000">
                                          <p:val>
                                            <p:strVal val="#ppt_w"/>
                                          </p:val>
                                        </p:tav>
                                      </p:tavLst>
                                    </p:anim>
                                    <p:anim calcmode="lin" valueType="num">
                                      <p:cBhvr>
                                        <p:cTn id="95" dur="500" fill="hold"/>
                                        <p:tgtEl>
                                          <p:spTgt spid="56331"/>
                                        </p:tgtEl>
                                        <p:attrNameLst>
                                          <p:attrName>ppt_h</p:attrName>
                                        </p:attrNameLst>
                                      </p:cBhvr>
                                      <p:tavLst>
                                        <p:tav tm="0">
                                          <p:val>
                                            <p:fltVal val="0"/>
                                          </p:val>
                                        </p:tav>
                                        <p:tav tm="100000">
                                          <p:val>
                                            <p:strVal val="#ppt_h"/>
                                          </p:val>
                                        </p:tav>
                                      </p:tavLst>
                                    </p:anim>
                                    <p:animEffect transition="in" filter="fade">
                                      <p:cBhvr>
                                        <p:cTn id="96" dur="500"/>
                                        <p:tgtEl>
                                          <p:spTgt spid="56331"/>
                                        </p:tgtEl>
                                      </p:cBhvr>
                                    </p:animEffect>
                                  </p:childTnLst>
                                </p:cTn>
                              </p:par>
                            </p:childTnLst>
                          </p:cTn>
                        </p:par>
                        <p:par>
                          <p:cTn id="97" fill="hold">
                            <p:stCondLst>
                              <p:cond delay="9000"/>
                            </p:stCondLst>
                            <p:childTnLst>
                              <p:par>
                                <p:cTn id="98" presetID="22" presetClass="entr" presetSubtype="4" fill="hold" grpId="0" nodeType="afterEffect">
                                  <p:stCondLst>
                                    <p:cond delay="0"/>
                                  </p:stCondLst>
                                  <p:childTnLst>
                                    <p:set>
                                      <p:cBhvr>
                                        <p:cTn id="99" dur="1" fill="hold">
                                          <p:stCondLst>
                                            <p:cond delay="0"/>
                                          </p:stCondLst>
                                        </p:cTn>
                                        <p:tgtEl>
                                          <p:spTgt spid="56340"/>
                                        </p:tgtEl>
                                        <p:attrNameLst>
                                          <p:attrName>style.visibility</p:attrName>
                                        </p:attrNameLst>
                                      </p:cBhvr>
                                      <p:to>
                                        <p:strVal val="visible"/>
                                      </p:to>
                                    </p:set>
                                    <p:animEffect transition="in" filter="wipe(down)">
                                      <p:cBhvr>
                                        <p:cTn id="100" dur="500"/>
                                        <p:tgtEl>
                                          <p:spTgt spid="56340"/>
                                        </p:tgtEl>
                                      </p:cBhvr>
                                    </p:animEffect>
                                  </p:childTnLst>
                                </p:cTn>
                              </p:par>
                            </p:childTnLst>
                          </p:cTn>
                        </p:par>
                        <p:par>
                          <p:cTn id="101" fill="hold">
                            <p:stCondLst>
                              <p:cond delay="9500"/>
                            </p:stCondLst>
                            <p:childTnLst>
                              <p:par>
                                <p:cTn id="102" presetID="22" presetClass="entr" presetSubtype="2" fill="hold" grpId="0" nodeType="afterEffect">
                                  <p:stCondLst>
                                    <p:cond delay="0"/>
                                  </p:stCondLst>
                                  <p:childTnLst>
                                    <p:set>
                                      <p:cBhvr>
                                        <p:cTn id="103" dur="1" fill="hold">
                                          <p:stCondLst>
                                            <p:cond delay="0"/>
                                          </p:stCondLst>
                                        </p:cTn>
                                        <p:tgtEl>
                                          <p:spTgt spid="56338"/>
                                        </p:tgtEl>
                                        <p:attrNameLst>
                                          <p:attrName>style.visibility</p:attrName>
                                        </p:attrNameLst>
                                      </p:cBhvr>
                                      <p:to>
                                        <p:strVal val="visible"/>
                                      </p:to>
                                    </p:set>
                                    <p:animEffect transition="in" filter="wipe(right)">
                                      <p:cBhvr>
                                        <p:cTn id="104" dur="500"/>
                                        <p:tgtEl>
                                          <p:spTgt spid="56338"/>
                                        </p:tgtEl>
                                      </p:cBhvr>
                                    </p:animEffect>
                                  </p:childTnLst>
                                </p:cTn>
                              </p:par>
                            </p:childTnLst>
                          </p:cTn>
                        </p:par>
                        <p:par>
                          <p:cTn id="105" fill="hold">
                            <p:stCondLst>
                              <p:cond delay="10000"/>
                            </p:stCondLst>
                            <p:childTnLst>
                              <p:par>
                                <p:cTn id="106" presetID="53" presetClass="entr" presetSubtype="0" fill="hold" grpId="0" nodeType="afterEffect">
                                  <p:stCondLst>
                                    <p:cond delay="0"/>
                                  </p:stCondLst>
                                  <p:childTnLst>
                                    <p:set>
                                      <p:cBhvr>
                                        <p:cTn id="107" dur="1" fill="hold">
                                          <p:stCondLst>
                                            <p:cond delay="0"/>
                                          </p:stCondLst>
                                        </p:cTn>
                                        <p:tgtEl>
                                          <p:spTgt spid="56332"/>
                                        </p:tgtEl>
                                        <p:attrNameLst>
                                          <p:attrName>style.visibility</p:attrName>
                                        </p:attrNameLst>
                                      </p:cBhvr>
                                      <p:to>
                                        <p:strVal val="visible"/>
                                      </p:to>
                                    </p:set>
                                    <p:anim calcmode="lin" valueType="num">
                                      <p:cBhvr>
                                        <p:cTn id="108" dur="500" fill="hold"/>
                                        <p:tgtEl>
                                          <p:spTgt spid="56332"/>
                                        </p:tgtEl>
                                        <p:attrNameLst>
                                          <p:attrName>ppt_w</p:attrName>
                                        </p:attrNameLst>
                                      </p:cBhvr>
                                      <p:tavLst>
                                        <p:tav tm="0">
                                          <p:val>
                                            <p:fltVal val="0"/>
                                          </p:val>
                                        </p:tav>
                                        <p:tav tm="100000">
                                          <p:val>
                                            <p:strVal val="#ppt_w"/>
                                          </p:val>
                                        </p:tav>
                                      </p:tavLst>
                                    </p:anim>
                                    <p:anim calcmode="lin" valueType="num">
                                      <p:cBhvr>
                                        <p:cTn id="109" dur="500" fill="hold"/>
                                        <p:tgtEl>
                                          <p:spTgt spid="56332"/>
                                        </p:tgtEl>
                                        <p:attrNameLst>
                                          <p:attrName>ppt_h</p:attrName>
                                        </p:attrNameLst>
                                      </p:cBhvr>
                                      <p:tavLst>
                                        <p:tav tm="0">
                                          <p:val>
                                            <p:fltVal val="0"/>
                                          </p:val>
                                        </p:tav>
                                        <p:tav tm="100000">
                                          <p:val>
                                            <p:strVal val="#ppt_h"/>
                                          </p:val>
                                        </p:tav>
                                      </p:tavLst>
                                    </p:anim>
                                    <p:animEffect transition="in" filter="fade">
                                      <p:cBhvr>
                                        <p:cTn id="110" dur="500"/>
                                        <p:tgtEl>
                                          <p:spTgt spid="56332"/>
                                        </p:tgtEl>
                                      </p:cBhvr>
                                    </p:animEffect>
                                  </p:childTnLst>
                                </p:cTn>
                              </p:par>
                            </p:childTnLst>
                          </p:cTn>
                        </p:par>
                        <p:par>
                          <p:cTn id="111" fill="hold">
                            <p:stCondLst>
                              <p:cond delay="10500"/>
                            </p:stCondLst>
                            <p:childTnLst>
                              <p:par>
                                <p:cTn id="112" presetID="22" presetClass="entr" presetSubtype="2" fill="hold" grpId="0" nodeType="afterEffect">
                                  <p:stCondLst>
                                    <p:cond delay="0"/>
                                  </p:stCondLst>
                                  <p:childTnLst>
                                    <p:set>
                                      <p:cBhvr>
                                        <p:cTn id="113" dur="1" fill="hold">
                                          <p:stCondLst>
                                            <p:cond delay="0"/>
                                          </p:stCondLst>
                                        </p:cTn>
                                        <p:tgtEl>
                                          <p:spTgt spid="56339"/>
                                        </p:tgtEl>
                                        <p:attrNameLst>
                                          <p:attrName>style.visibility</p:attrName>
                                        </p:attrNameLst>
                                      </p:cBhvr>
                                      <p:to>
                                        <p:strVal val="visible"/>
                                      </p:to>
                                    </p:set>
                                    <p:animEffect transition="in" filter="wipe(right)">
                                      <p:cBhvr>
                                        <p:cTn id="114" dur="500"/>
                                        <p:tgtEl>
                                          <p:spTgt spid="56339"/>
                                        </p:tgtEl>
                                      </p:cBhvr>
                                    </p:animEffect>
                                  </p:childTnLst>
                                </p:cTn>
                              </p:par>
                            </p:childTnLst>
                          </p:cTn>
                        </p:par>
                        <p:par>
                          <p:cTn id="115" fill="hold">
                            <p:stCondLst>
                              <p:cond delay="11000"/>
                            </p:stCondLst>
                            <p:childTnLst>
                              <p:par>
                                <p:cTn id="116" presetID="53" presetClass="entr" presetSubtype="0" fill="hold" grpId="0" nodeType="afterEffect">
                                  <p:stCondLst>
                                    <p:cond delay="0"/>
                                  </p:stCondLst>
                                  <p:childTnLst>
                                    <p:set>
                                      <p:cBhvr>
                                        <p:cTn id="117" dur="1" fill="hold">
                                          <p:stCondLst>
                                            <p:cond delay="0"/>
                                          </p:stCondLst>
                                        </p:cTn>
                                        <p:tgtEl>
                                          <p:spTgt spid="56333"/>
                                        </p:tgtEl>
                                        <p:attrNameLst>
                                          <p:attrName>style.visibility</p:attrName>
                                        </p:attrNameLst>
                                      </p:cBhvr>
                                      <p:to>
                                        <p:strVal val="visible"/>
                                      </p:to>
                                    </p:set>
                                    <p:anim calcmode="lin" valueType="num">
                                      <p:cBhvr>
                                        <p:cTn id="118" dur="500" fill="hold"/>
                                        <p:tgtEl>
                                          <p:spTgt spid="56333"/>
                                        </p:tgtEl>
                                        <p:attrNameLst>
                                          <p:attrName>ppt_w</p:attrName>
                                        </p:attrNameLst>
                                      </p:cBhvr>
                                      <p:tavLst>
                                        <p:tav tm="0">
                                          <p:val>
                                            <p:fltVal val="0"/>
                                          </p:val>
                                        </p:tav>
                                        <p:tav tm="100000">
                                          <p:val>
                                            <p:strVal val="#ppt_w"/>
                                          </p:val>
                                        </p:tav>
                                      </p:tavLst>
                                    </p:anim>
                                    <p:anim calcmode="lin" valueType="num">
                                      <p:cBhvr>
                                        <p:cTn id="119" dur="500" fill="hold"/>
                                        <p:tgtEl>
                                          <p:spTgt spid="56333"/>
                                        </p:tgtEl>
                                        <p:attrNameLst>
                                          <p:attrName>ppt_h</p:attrName>
                                        </p:attrNameLst>
                                      </p:cBhvr>
                                      <p:tavLst>
                                        <p:tav tm="0">
                                          <p:val>
                                            <p:fltVal val="0"/>
                                          </p:val>
                                        </p:tav>
                                        <p:tav tm="100000">
                                          <p:val>
                                            <p:strVal val="#ppt_h"/>
                                          </p:val>
                                        </p:tav>
                                      </p:tavLst>
                                    </p:anim>
                                    <p:animEffect transition="in" filter="fade">
                                      <p:cBhvr>
                                        <p:cTn id="120" dur="500"/>
                                        <p:tgtEl>
                                          <p:spTgt spid="563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2" grpId="0"/>
      <p:bldP spid="56323" grpId="0" animBg="1"/>
      <p:bldP spid="56324" grpId="0" animBg="1"/>
      <p:bldP spid="56325" grpId="0" animBg="1"/>
      <p:bldP spid="56326" grpId="0" animBg="1"/>
      <p:bldP spid="56327" grpId="0" animBg="1"/>
      <p:bldP spid="56328" grpId="0" animBg="1"/>
      <p:bldP spid="56329" grpId="0" animBg="1"/>
      <p:bldP spid="56330" grpId="0" animBg="1"/>
      <p:bldP spid="56331" grpId="0" animBg="1"/>
      <p:bldP spid="56332" grpId="0" animBg="1"/>
      <p:bldP spid="56333" grpId="0" animBg="1"/>
      <p:bldP spid="56334" grpId="0" animBg="1"/>
      <p:bldP spid="56335" grpId="0" animBg="1"/>
      <p:bldP spid="56336" grpId="0" animBg="1"/>
      <p:bldP spid="56337" grpId="0" animBg="1"/>
      <p:bldP spid="56338" grpId="0" animBg="1"/>
      <p:bldP spid="56339" grpId="0" animBg="1"/>
      <p:bldP spid="56340" grpId="0" animBg="1"/>
      <p:bldP spid="56341" grpId="0" animBg="1"/>
      <p:bldP spid="56342"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CB979C9D-1CD9-4749-8067-78C0C2B5F1F0}" type="slidenum">
              <a:rPr lang="en-US"/>
              <a:pPr>
                <a:defRPr/>
              </a:pPr>
              <a:t>53</a:t>
            </a:fld>
            <a:endParaRPr lang="en-US"/>
          </a:p>
        </p:txBody>
      </p:sp>
      <p:sp>
        <p:nvSpPr>
          <p:cNvPr id="57346" name="Rectangle 2"/>
          <p:cNvSpPr>
            <a:spLocks noGrp="1" noChangeArrowheads="1"/>
          </p:cNvSpPr>
          <p:nvPr>
            <p:ph type="title"/>
          </p:nvPr>
        </p:nvSpPr>
        <p:spPr>
          <a:xfrm>
            <a:off x="457200" y="304800"/>
            <a:ext cx="8153400" cy="1431925"/>
          </a:xfrm>
        </p:spPr>
        <p:txBody>
          <a:bodyPr/>
          <a:lstStyle/>
          <a:p>
            <a:pPr marL="838200" indent="-838200" algn="ctr" rtl="1" eaLnBrk="1" hangingPunct="1">
              <a:defRPr/>
            </a:pPr>
            <a:r>
              <a:rPr lang="fa-IR" sz="4800" dirty="0" smtClean="0">
                <a:solidFill>
                  <a:srgbClr val="FFFF00"/>
                </a:solidFill>
                <a:latin typeface="IranNastaliq" pitchFamily="18" charset="0"/>
              </a:rPr>
              <a:t>پنج راه حل برا ی مسأله تعارض</a:t>
            </a:r>
            <a:endParaRPr lang="en-US" sz="4800" dirty="0" smtClean="0">
              <a:solidFill>
                <a:srgbClr val="FFFF00"/>
              </a:solidFill>
            </a:endParaRPr>
          </a:p>
        </p:txBody>
      </p:sp>
      <p:sp>
        <p:nvSpPr>
          <p:cNvPr id="57347" name="Rectangle 3"/>
          <p:cNvSpPr>
            <a:spLocks noChangeArrowheads="1"/>
          </p:cNvSpPr>
          <p:nvPr/>
        </p:nvSpPr>
        <p:spPr bwMode="auto">
          <a:xfrm>
            <a:off x="1066800" y="2133600"/>
            <a:ext cx="7467600" cy="4191000"/>
          </a:xfrm>
          <a:prstGeom prst="rect">
            <a:avLst/>
          </a:prstGeom>
          <a:noFill/>
          <a:ln w="9525">
            <a:noFill/>
            <a:miter lim="800000"/>
            <a:headEnd/>
            <a:tailEnd/>
          </a:ln>
          <a:effectLst/>
        </p:spPr>
        <p:txBody>
          <a:bodyPr/>
          <a:lstStyle/>
          <a:p>
            <a:pPr marL="609600" indent="-609600">
              <a:lnSpc>
                <a:spcPct val="120000"/>
              </a:lnSpc>
              <a:spcBef>
                <a:spcPct val="40000"/>
              </a:spcBef>
              <a:buClr>
                <a:srgbClr val="66FF33"/>
              </a:buClr>
              <a:buFont typeface="Wingdings" pitchFamily="2" charset="2"/>
              <a:buAutoNum type="arabicPeriod"/>
              <a:defRPr/>
            </a:pPr>
            <a:r>
              <a:rPr lang="fa-IR" sz="3000" b="1">
                <a:effectLst>
                  <a:outerShdw blurRad="38100" dist="38100" dir="2700000" algn="tl">
                    <a:srgbClr val="000000"/>
                  </a:outerShdw>
                </a:effectLst>
                <a:cs typeface="B Traffic" pitchFamily="2" charset="-78"/>
              </a:rPr>
              <a:t>رقابت </a:t>
            </a:r>
          </a:p>
          <a:p>
            <a:pPr marL="609600" indent="-609600">
              <a:lnSpc>
                <a:spcPct val="120000"/>
              </a:lnSpc>
              <a:spcBef>
                <a:spcPct val="40000"/>
              </a:spcBef>
              <a:buClr>
                <a:srgbClr val="66FF33"/>
              </a:buClr>
              <a:buFont typeface="Wingdings" pitchFamily="2" charset="2"/>
              <a:buAutoNum type="arabicPeriod"/>
              <a:defRPr/>
            </a:pPr>
            <a:r>
              <a:rPr lang="fa-IR" sz="3000" b="1">
                <a:effectLst>
                  <a:outerShdw blurRad="38100" dist="38100" dir="2700000" algn="tl">
                    <a:srgbClr val="000000"/>
                  </a:outerShdw>
                </a:effectLst>
                <a:cs typeface="B Traffic" pitchFamily="2" charset="-78"/>
              </a:rPr>
              <a:t>همکاری یا تشریک مساعی</a:t>
            </a:r>
          </a:p>
          <a:p>
            <a:pPr marL="609600" indent="-609600">
              <a:lnSpc>
                <a:spcPct val="120000"/>
              </a:lnSpc>
              <a:spcBef>
                <a:spcPct val="40000"/>
              </a:spcBef>
              <a:buClr>
                <a:srgbClr val="66FF33"/>
              </a:buClr>
              <a:buFont typeface="Wingdings" pitchFamily="2" charset="2"/>
              <a:buAutoNum type="arabicPeriod"/>
              <a:defRPr/>
            </a:pPr>
            <a:r>
              <a:rPr lang="fa-IR" sz="3000" b="1">
                <a:effectLst>
                  <a:outerShdw blurRad="38100" dist="38100" dir="2700000" algn="tl">
                    <a:srgbClr val="000000"/>
                  </a:outerShdw>
                </a:effectLst>
                <a:cs typeface="B Traffic" pitchFamily="2" charset="-78"/>
              </a:rPr>
              <a:t>اجتناب</a:t>
            </a:r>
          </a:p>
          <a:p>
            <a:pPr marL="609600" indent="-609600">
              <a:lnSpc>
                <a:spcPct val="120000"/>
              </a:lnSpc>
              <a:spcBef>
                <a:spcPct val="40000"/>
              </a:spcBef>
              <a:buClr>
                <a:srgbClr val="66FF33"/>
              </a:buClr>
              <a:buFont typeface="Wingdings" pitchFamily="2" charset="2"/>
              <a:buAutoNum type="arabicPeriod"/>
              <a:defRPr/>
            </a:pPr>
            <a:r>
              <a:rPr lang="fa-IR" sz="3000" b="1">
                <a:effectLst>
                  <a:outerShdw blurRad="38100" dist="38100" dir="2700000" algn="tl">
                    <a:srgbClr val="000000"/>
                  </a:outerShdw>
                </a:effectLst>
                <a:cs typeface="B Traffic" pitchFamily="2" charset="-78"/>
              </a:rPr>
              <a:t>گذشت (ایثار)</a:t>
            </a:r>
          </a:p>
          <a:p>
            <a:pPr marL="609600" indent="-609600">
              <a:lnSpc>
                <a:spcPct val="120000"/>
              </a:lnSpc>
              <a:spcBef>
                <a:spcPct val="40000"/>
              </a:spcBef>
              <a:buClr>
                <a:srgbClr val="66FF33"/>
              </a:buClr>
              <a:buFont typeface="Wingdings" pitchFamily="2" charset="2"/>
              <a:buAutoNum type="arabicPeriod"/>
              <a:defRPr/>
            </a:pPr>
            <a:r>
              <a:rPr lang="fa-IR" sz="3000" b="1">
                <a:effectLst>
                  <a:outerShdw blurRad="38100" dist="38100" dir="2700000" algn="tl">
                    <a:srgbClr val="000000"/>
                  </a:outerShdw>
                </a:effectLst>
                <a:cs typeface="B Traffic" pitchFamily="2" charset="-78"/>
              </a:rPr>
              <a:t>مصالحه </a:t>
            </a:r>
            <a:endParaRPr lang="en-US" sz="3000" b="1">
              <a:effectLst>
                <a:outerShdw blurRad="38100" dist="38100" dir="2700000" algn="tl">
                  <a:srgbClr val="000000"/>
                </a:outerShdw>
              </a:effectLst>
              <a:cs typeface="B Traffic"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57346"/>
                                        </p:tgtEl>
                                        <p:attrNameLst>
                                          <p:attrName>style.visibility</p:attrName>
                                        </p:attrNameLst>
                                      </p:cBhvr>
                                      <p:to>
                                        <p:strVal val="visible"/>
                                      </p:to>
                                    </p:set>
                                    <p:anim to="" calcmode="lin" valueType="num">
                                      <p:cBhvr>
                                        <p:cTn id="7" dur="1" fill="hold"/>
                                        <p:tgtEl>
                                          <p:spTgt spid="57346"/>
                                        </p:tgtEl>
                                        <p:attrNameLst>
                                          <p:attrName/>
                                        </p:attrNameLst>
                                      </p:cBhvr>
                                    </p:anim>
                                  </p:childTnLst>
                                </p:cTn>
                              </p:par>
                            </p:childTnLst>
                          </p:cTn>
                        </p:par>
                        <p:par>
                          <p:cTn id="8" fill="hold">
                            <p:stCondLst>
                              <p:cond delay="0"/>
                            </p:stCondLst>
                            <p:childTnLst>
                              <p:par>
                                <p:cTn id="9" presetID="24" presetClass="entr" presetSubtype="0" fill="hold" grpId="0" nodeType="afterEffect">
                                  <p:stCondLst>
                                    <p:cond delay="0"/>
                                  </p:stCondLst>
                                  <p:childTnLst>
                                    <p:set>
                                      <p:cBhvr>
                                        <p:cTn id="10" dur="1" fill="hold">
                                          <p:stCondLst>
                                            <p:cond delay="0"/>
                                          </p:stCondLst>
                                        </p:cTn>
                                        <p:tgtEl>
                                          <p:spTgt spid="57347"/>
                                        </p:tgtEl>
                                        <p:attrNameLst>
                                          <p:attrName>style.visibility</p:attrName>
                                        </p:attrNameLst>
                                      </p:cBhvr>
                                      <p:to>
                                        <p:strVal val="visible"/>
                                      </p:to>
                                    </p:set>
                                    <p:anim to="" calcmode="lin" valueType="num">
                                      <p:cBhvr>
                                        <p:cTn id="11" dur="1" fill="hold"/>
                                        <p:tgtEl>
                                          <p:spTgt spid="57347"/>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6" grpId="0"/>
      <p:bldP spid="57347"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630BC321-2283-4C75-83F0-36EEA69B1794}" type="slidenum">
              <a:rPr lang="en-US"/>
              <a:pPr>
                <a:defRPr/>
              </a:pPr>
              <a:t>54</a:t>
            </a:fld>
            <a:endParaRPr lang="en-US"/>
          </a:p>
        </p:txBody>
      </p:sp>
      <p:sp>
        <p:nvSpPr>
          <p:cNvPr id="58370" name="Rectangle 2"/>
          <p:cNvSpPr>
            <a:spLocks noGrp="1" noChangeArrowheads="1"/>
          </p:cNvSpPr>
          <p:nvPr>
            <p:ph type="title"/>
          </p:nvPr>
        </p:nvSpPr>
        <p:spPr>
          <a:xfrm>
            <a:off x="457200" y="304800"/>
            <a:ext cx="8153400" cy="1431925"/>
          </a:xfrm>
        </p:spPr>
        <p:txBody>
          <a:bodyPr/>
          <a:lstStyle/>
          <a:p>
            <a:pPr marL="838200" indent="-838200" algn="ctr" rtl="1" eaLnBrk="1" hangingPunct="1">
              <a:defRPr/>
            </a:pPr>
            <a:r>
              <a:rPr lang="fa-IR" sz="4000" b="0" dirty="0">
                <a:solidFill>
                  <a:srgbClr val="FFFF00"/>
                </a:solidFill>
                <a:cs typeface="B Titr" pitchFamily="2" charset="-78"/>
              </a:rPr>
              <a:t>1. رقابت</a:t>
            </a:r>
            <a:endParaRPr lang="en-US" sz="4000" b="0" dirty="0">
              <a:solidFill>
                <a:srgbClr val="FFFF00"/>
              </a:solidFill>
              <a:cs typeface="B Titr" pitchFamily="2" charset="-78"/>
            </a:endParaRPr>
          </a:p>
        </p:txBody>
      </p:sp>
      <p:sp>
        <p:nvSpPr>
          <p:cNvPr id="58371" name="Rectangle 3"/>
          <p:cNvSpPr>
            <a:spLocks noChangeArrowheads="1"/>
          </p:cNvSpPr>
          <p:nvPr/>
        </p:nvSpPr>
        <p:spPr bwMode="auto">
          <a:xfrm>
            <a:off x="990600" y="2209800"/>
            <a:ext cx="8153400" cy="4114800"/>
          </a:xfrm>
          <a:prstGeom prst="rect">
            <a:avLst/>
          </a:prstGeom>
          <a:noFill/>
          <a:ln w="9525">
            <a:noFill/>
            <a:miter lim="800000"/>
            <a:headEnd/>
            <a:tailEnd/>
          </a:ln>
          <a:effectLst/>
        </p:spPr>
        <p:txBody>
          <a:bodyPr/>
          <a:lstStyle/>
          <a:p>
            <a:pPr marL="609600" indent="-609600">
              <a:lnSpc>
                <a:spcPct val="120000"/>
              </a:lnSpc>
              <a:spcBef>
                <a:spcPct val="40000"/>
              </a:spcBef>
              <a:buClr>
                <a:srgbClr val="66FF33"/>
              </a:buClr>
              <a:buFont typeface="Wingdings" pitchFamily="2" charset="2"/>
              <a:buAutoNum type="arabicPeriod"/>
              <a:defRPr/>
            </a:pPr>
            <a:r>
              <a:rPr lang="fa-IR" sz="2600" b="1">
                <a:effectLst>
                  <a:outerShdw blurRad="38100" dist="38100" dir="2700000" algn="tl">
                    <a:srgbClr val="000000"/>
                  </a:outerShdw>
                </a:effectLst>
                <a:cs typeface="B Traffic" pitchFamily="2" charset="-78"/>
              </a:rPr>
              <a:t>هنگامی که باید به صورت قاطع و سریع عمل کرد.</a:t>
            </a:r>
          </a:p>
          <a:p>
            <a:pPr marL="609600" indent="-609600">
              <a:lnSpc>
                <a:spcPct val="120000"/>
              </a:lnSpc>
              <a:spcBef>
                <a:spcPct val="40000"/>
              </a:spcBef>
              <a:buClr>
                <a:srgbClr val="66FF33"/>
              </a:buClr>
              <a:buFontTx/>
              <a:buAutoNum type="arabicPeriod"/>
              <a:defRPr/>
            </a:pPr>
            <a:r>
              <a:rPr lang="fa-IR" sz="2600" b="1">
                <a:effectLst>
                  <a:outerShdw blurRad="38100" dist="38100" dir="2700000" algn="tl">
                    <a:srgbClr val="000000"/>
                  </a:outerShdw>
                </a:effectLst>
                <a:cs typeface="B Traffic" pitchFamily="2" charset="-78"/>
              </a:rPr>
              <a:t>در رابطه با مسائل مهمی که باید دست به اقدامات غیر عادی زد</a:t>
            </a:r>
          </a:p>
          <a:p>
            <a:pPr marL="609600" indent="-609600">
              <a:lnSpc>
                <a:spcPct val="120000"/>
              </a:lnSpc>
              <a:spcBef>
                <a:spcPct val="40000"/>
              </a:spcBef>
              <a:buClr>
                <a:srgbClr val="66FF33"/>
              </a:buClr>
              <a:buFontTx/>
              <a:buAutoNum type="arabicPeriod"/>
              <a:defRPr/>
            </a:pPr>
            <a:r>
              <a:rPr lang="fa-IR" sz="2600" b="1">
                <a:effectLst>
                  <a:outerShdw blurRad="38100" dist="38100" dir="2700000" algn="tl">
                    <a:srgbClr val="000000"/>
                  </a:outerShdw>
                </a:effectLst>
                <a:cs typeface="B Traffic" pitchFamily="2" charset="-78"/>
              </a:rPr>
              <a:t>در رابطه با مسایل مهمی که برای سازمان اهمیت حیاتی دارد و انسان می داند که آن اقدام درست و مناسب است. </a:t>
            </a:r>
          </a:p>
          <a:p>
            <a:pPr marL="609600" indent="-609600">
              <a:lnSpc>
                <a:spcPct val="120000"/>
              </a:lnSpc>
              <a:spcBef>
                <a:spcPct val="40000"/>
              </a:spcBef>
              <a:buClr>
                <a:srgbClr val="66FF33"/>
              </a:buClr>
              <a:buFontTx/>
              <a:buAutoNum type="arabicPeriod"/>
              <a:defRPr/>
            </a:pPr>
            <a:r>
              <a:rPr lang="fa-IR" sz="2600" b="1">
                <a:effectLst>
                  <a:outerShdw blurRad="38100" dist="38100" dir="2700000" algn="tl">
                    <a:srgbClr val="000000"/>
                  </a:outerShdw>
                </a:effectLst>
                <a:cs typeface="B Traffic" pitchFamily="2" charset="-78"/>
              </a:rPr>
              <a:t>در رابطه با کسانی که می خواهند از رفتارهای غیر رقابتی به نفع خود بهره برداری کنند. </a:t>
            </a:r>
            <a:endParaRPr lang="en-US" sz="2600" b="1">
              <a:effectLst>
                <a:outerShdw blurRad="38100" dist="38100" dir="2700000" algn="tl">
                  <a:srgbClr val="000000"/>
                </a:outerShdw>
              </a:effectLst>
              <a:cs typeface="B Traffic"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58370"/>
                                        </p:tgtEl>
                                        <p:attrNameLst>
                                          <p:attrName>style.visibility</p:attrName>
                                        </p:attrNameLst>
                                      </p:cBhvr>
                                      <p:to>
                                        <p:strVal val="visible"/>
                                      </p:to>
                                    </p:set>
                                    <p:anim to="" calcmode="lin" valueType="num">
                                      <p:cBhvr>
                                        <p:cTn id="7" dur="1" fill="hold"/>
                                        <p:tgtEl>
                                          <p:spTgt spid="58370"/>
                                        </p:tgtEl>
                                        <p:attrNameLst>
                                          <p:attrName/>
                                        </p:attrNameLst>
                                      </p:cBhvr>
                                    </p:anim>
                                  </p:childTnLst>
                                </p:cTn>
                              </p:par>
                            </p:childTnLst>
                          </p:cTn>
                        </p:par>
                        <p:par>
                          <p:cTn id="8" fill="hold">
                            <p:stCondLst>
                              <p:cond delay="0"/>
                            </p:stCondLst>
                            <p:childTnLst>
                              <p:par>
                                <p:cTn id="9" presetID="24" presetClass="entr" presetSubtype="0" fill="hold" grpId="0" nodeType="afterEffect">
                                  <p:stCondLst>
                                    <p:cond delay="0"/>
                                  </p:stCondLst>
                                  <p:childTnLst>
                                    <p:set>
                                      <p:cBhvr>
                                        <p:cTn id="10" dur="1" fill="hold">
                                          <p:stCondLst>
                                            <p:cond delay="0"/>
                                          </p:stCondLst>
                                        </p:cTn>
                                        <p:tgtEl>
                                          <p:spTgt spid="58371"/>
                                        </p:tgtEl>
                                        <p:attrNameLst>
                                          <p:attrName>style.visibility</p:attrName>
                                        </p:attrNameLst>
                                      </p:cBhvr>
                                      <p:to>
                                        <p:strVal val="visible"/>
                                      </p:to>
                                    </p:set>
                                    <p:anim to="" calcmode="lin" valueType="num">
                                      <p:cBhvr>
                                        <p:cTn id="11" dur="1" fill="hold"/>
                                        <p:tgtEl>
                                          <p:spTgt spid="58371"/>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0" grpId="0"/>
      <p:bldP spid="58371"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5DD92E10-975F-4CE5-B939-D34653C089A2}" type="slidenum">
              <a:rPr lang="en-US"/>
              <a:pPr>
                <a:defRPr/>
              </a:pPr>
              <a:t>55</a:t>
            </a:fld>
            <a:endParaRPr lang="en-US"/>
          </a:p>
        </p:txBody>
      </p:sp>
      <p:sp>
        <p:nvSpPr>
          <p:cNvPr id="59394" name="Rectangle 2"/>
          <p:cNvSpPr>
            <a:spLocks noGrp="1" noChangeArrowheads="1"/>
          </p:cNvSpPr>
          <p:nvPr>
            <p:ph type="title"/>
          </p:nvPr>
        </p:nvSpPr>
        <p:spPr>
          <a:xfrm>
            <a:off x="457200" y="304800"/>
            <a:ext cx="8153400" cy="1431925"/>
          </a:xfrm>
        </p:spPr>
        <p:txBody>
          <a:bodyPr/>
          <a:lstStyle/>
          <a:p>
            <a:pPr marL="838200" indent="-838200" algn="ctr" rtl="1" eaLnBrk="1" hangingPunct="1">
              <a:defRPr/>
            </a:pPr>
            <a:r>
              <a:rPr lang="fa-IR" sz="4000" b="0" dirty="0">
                <a:solidFill>
                  <a:srgbClr val="FFFF00"/>
                </a:solidFill>
                <a:cs typeface="B Titr" pitchFamily="2" charset="-78"/>
              </a:rPr>
              <a:t>2. همکاری یا اشتراک مساعی</a:t>
            </a:r>
            <a:endParaRPr lang="en-US" sz="4000" b="0" dirty="0">
              <a:solidFill>
                <a:srgbClr val="FFFF00"/>
              </a:solidFill>
              <a:cs typeface="B Titr" pitchFamily="2" charset="-78"/>
            </a:endParaRPr>
          </a:p>
        </p:txBody>
      </p:sp>
      <p:sp>
        <p:nvSpPr>
          <p:cNvPr id="59395" name="Rectangle 3"/>
          <p:cNvSpPr>
            <a:spLocks noChangeArrowheads="1"/>
          </p:cNvSpPr>
          <p:nvPr/>
        </p:nvSpPr>
        <p:spPr bwMode="auto">
          <a:xfrm>
            <a:off x="0" y="2209800"/>
            <a:ext cx="9144000" cy="4114800"/>
          </a:xfrm>
          <a:prstGeom prst="rect">
            <a:avLst/>
          </a:prstGeom>
          <a:noFill/>
          <a:ln w="9525">
            <a:noFill/>
            <a:miter lim="800000"/>
            <a:headEnd/>
            <a:tailEnd/>
          </a:ln>
          <a:effectLst/>
        </p:spPr>
        <p:txBody>
          <a:bodyPr/>
          <a:lstStyle/>
          <a:p>
            <a:pPr marL="609600" indent="-609600">
              <a:lnSpc>
                <a:spcPct val="120000"/>
              </a:lnSpc>
              <a:spcBef>
                <a:spcPct val="40000"/>
              </a:spcBef>
              <a:buClr>
                <a:srgbClr val="66FF33"/>
              </a:buClr>
              <a:buFont typeface="Wingdings" pitchFamily="2" charset="2"/>
              <a:buAutoNum type="arabicPeriod"/>
              <a:defRPr/>
            </a:pPr>
            <a:r>
              <a:rPr lang="fa-IR" sz="3000" b="1">
                <a:effectLst>
                  <a:outerShdw blurRad="38100" dist="38100" dir="2700000" algn="tl">
                    <a:srgbClr val="000000"/>
                  </a:outerShdw>
                </a:effectLst>
                <a:cs typeface="B Traffic" pitchFamily="2" charset="-78"/>
              </a:rPr>
              <a:t>هنگامی که نظر هر دو طرف اهمیت زیادی دارد، با همکاری یکدیگر پیدا کردن یک راه حل</a:t>
            </a:r>
          </a:p>
          <a:p>
            <a:pPr marL="609600" indent="-609600">
              <a:lnSpc>
                <a:spcPct val="120000"/>
              </a:lnSpc>
              <a:spcBef>
                <a:spcPct val="40000"/>
              </a:spcBef>
              <a:buClr>
                <a:srgbClr val="66FF33"/>
              </a:buClr>
              <a:buFont typeface="Wingdings" pitchFamily="2" charset="2"/>
              <a:buAutoNum type="arabicPeriod"/>
              <a:defRPr/>
            </a:pPr>
            <a:r>
              <a:rPr lang="fa-IR" sz="3000" b="1">
                <a:effectLst>
                  <a:outerShdw blurRad="38100" dist="38100" dir="2700000" algn="tl">
                    <a:srgbClr val="000000"/>
                  </a:outerShdw>
                </a:effectLst>
                <a:cs typeface="B Traffic" pitchFamily="2" charset="-78"/>
              </a:rPr>
              <a:t>هنگامی که هدف یاد گرفتن مطلبی باشد.</a:t>
            </a:r>
          </a:p>
          <a:p>
            <a:pPr marL="609600" indent="-609600">
              <a:lnSpc>
                <a:spcPct val="120000"/>
              </a:lnSpc>
              <a:spcBef>
                <a:spcPct val="40000"/>
              </a:spcBef>
              <a:buClr>
                <a:srgbClr val="66FF33"/>
              </a:buClr>
              <a:buFont typeface="Wingdings" pitchFamily="2" charset="2"/>
              <a:buAutoNum type="arabicPeriod"/>
              <a:defRPr/>
            </a:pPr>
            <a:r>
              <a:rPr lang="fa-IR" sz="3000" b="1">
                <a:effectLst>
                  <a:outerShdw blurRad="38100" dist="38100" dir="2700000" algn="tl">
                    <a:srgbClr val="000000"/>
                  </a:outerShdw>
                </a:effectLst>
                <a:cs typeface="B Traffic" pitchFamily="2" charset="-78"/>
              </a:rPr>
              <a:t>جمع آوری نظرها و دیدگاههای مختلف</a:t>
            </a:r>
          </a:p>
          <a:p>
            <a:pPr marL="609600" indent="-609600">
              <a:lnSpc>
                <a:spcPct val="120000"/>
              </a:lnSpc>
              <a:spcBef>
                <a:spcPct val="40000"/>
              </a:spcBef>
              <a:buClr>
                <a:srgbClr val="66FF33"/>
              </a:buClr>
              <a:buFont typeface="Wingdings" pitchFamily="2" charset="2"/>
              <a:buAutoNum type="arabicPeriod"/>
              <a:defRPr/>
            </a:pPr>
            <a:r>
              <a:rPr lang="fa-IR" sz="3000" b="1">
                <a:effectLst>
                  <a:outerShdw blurRad="38100" dist="38100" dir="2700000" algn="tl">
                    <a:srgbClr val="000000"/>
                  </a:outerShdw>
                </a:effectLst>
                <a:cs typeface="B Traffic" pitchFamily="2" charset="-78"/>
              </a:rPr>
              <a:t>با مراجعه به آرای دیگران ، گرفتن تعهد از همه طرفها</a:t>
            </a:r>
          </a:p>
          <a:p>
            <a:pPr marL="609600" indent="-609600">
              <a:lnSpc>
                <a:spcPct val="120000"/>
              </a:lnSpc>
              <a:spcBef>
                <a:spcPct val="40000"/>
              </a:spcBef>
              <a:buClr>
                <a:srgbClr val="66FF33"/>
              </a:buClr>
              <a:buFont typeface="Wingdings" pitchFamily="2" charset="2"/>
              <a:buAutoNum type="arabicPeriod"/>
              <a:defRPr/>
            </a:pPr>
            <a:r>
              <a:rPr lang="fa-IR" sz="3000" b="1">
                <a:effectLst>
                  <a:outerShdw blurRad="38100" dist="38100" dir="2700000" algn="tl">
                    <a:srgbClr val="000000"/>
                  </a:outerShdw>
                </a:effectLst>
                <a:cs typeface="B Traffic" pitchFamily="2" charset="-78"/>
              </a:rPr>
              <a:t>روی احساسات دیگران کارکردن </a:t>
            </a:r>
            <a:endParaRPr lang="en-US" sz="3000" b="1">
              <a:effectLst>
                <a:outerShdw blurRad="38100" dist="38100" dir="2700000" algn="tl">
                  <a:srgbClr val="000000"/>
                </a:outerShdw>
              </a:effectLst>
              <a:cs typeface="B Traffic"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afterEffect">
                                  <p:stCondLst>
                                    <p:cond delay="0"/>
                                  </p:stCondLst>
                                  <p:childTnLst>
                                    <p:set>
                                      <p:cBhvr>
                                        <p:cTn id="6" dur="1" fill="hold">
                                          <p:stCondLst>
                                            <p:cond delay="0"/>
                                          </p:stCondLst>
                                        </p:cTn>
                                        <p:tgtEl>
                                          <p:spTgt spid="59394"/>
                                        </p:tgtEl>
                                        <p:attrNameLst>
                                          <p:attrName>style.visibility</p:attrName>
                                        </p:attrNameLst>
                                      </p:cBhvr>
                                      <p:to>
                                        <p:strVal val="visible"/>
                                      </p:to>
                                    </p:set>
                                    <p:animEffect transition="in" filter="fade">
                                      <p:cBhvr>
                                        <p:cTn id="7" dur="770" decel="100000"/>
                                        <p:tgtEl>
                                          <p:spTgt spid="59394"/>
                                        </p:tgtEl>
                                      </p:cBhvr>
                                    </p:animEffect>
                                    <p:animScale>
                                      <p:cBhvr>
                                        <p:cTn id="8" dur="770" decel="100000"/>
                                        <p:tgtEl>
                                          <p:spTgt spid="59394"/>
                                        </p:tgtEl>
                                      </p:cBhvr>
                                      <p:from x="10000" y="10000"/>
                                      <p:to x="200000" y="450000"/>
                                    </p:animScale>
                                    <p:animScale>
                                      <p:cBhvr>
                                        <p:cTn id="9" dur="1230" accel="100000" fill="hold">
                                          <p:stCondLst>
                                            <p:cond delay="770"/>
                                          </p:stCondLst>
                                        </p:cTn>
                                        <p:tgtEl>
                                          <p:spTgt spid="59394"/>
                                        </p:tgtEl>
                                      </p:cBhvr>
                                      <p:from x="200000" y="450000"/>
                                      <p:to x="100000" y="100000"/>
                                    </p:animScale>
                                    <p:set>
                                      <p:cBhvr>
                                        <p:cTn id="10" dur="770" fill="hold"/>
                                        <p:tgtEl>
                                          <p:spTgt spid="59394"/>
                                        </p:tgtEl>
                                        <p:attrNameLst>
                                          <p:attrName>ppt_x</p:attrName>
                                        </p:attrNameLst>
                                      </p:cBhvr>
                                      <p:to>
                                        <p:strVal val="(0.5)"/>
                                      </p:to>
                                    </p:set>
                                    <p:anim from="(0.5)" to="(#ppt_x)" calcmode="lin" valueType="num">
                                      <p:cBhvr>
                                        <p:cTn id="11" dur="1230" accel="100000" fill="hold">
                                          <p:stCondLst>
                                            <p:cond delay="770"/>
                                          </p:stCondLst>
                                        </p:cTn>
                                        <p:tgtEl>
                                          <p:spTgt spid="59394"/>
                                        </p:tgtEl>
                                        <p:attrNameLst>
                                          <p:attrName>ppt_x</p:attrName>
                                        </p:attrNameLst>
                                      </p:cBhvr>
                                    </p:anim>
                                    <p:set>
                                      <p:cBhvr>
                                        <p:cTn id="12" dur="770" fill="hold"/>
                                        <p:tgtEl>
                                          <p:spTgt spid="59394"/>
                                        </p:tgtEl>
                                        <p:attrNameLst>
                                          <p:attrName>ppt_y</p:attrName>
                                        </p:attrNameLst>
                                      </p:cBhvr>
                                      <p:to>
                                        <p:strVal val="(#ppt_y+0.4)"/>
                                      </p:to>
                                    </p:set>
                                    <p:anim from="(#ppt_y+0.4)" to="(#ppt_y)" calcmode="lin" valueType="num">
                                      <p:cBhvr>
                                        <p:cTn id="13" dur="1230" accel="100000" fill="hold">
                                          <p:stCondLst>
                                            <p:cond delay="770"/>
                                          </p:stCondLst>
                                        </p:cTn>
                                        <p:tgtEl>
                                          <p:spTgt spid="59394"/>
                                        </p:tgtEl>
                                        <p:attrNameLst>
                                          <p:attrName>ppt_y</p:attrName>
                                        </p:attrNameLst>
                                      </p:cBhvr>
                                    </p:anim>
                                  </p:childTnLst>
                                </p:cTn>
                              </p:par>
                            </p:childTnLst>
                          </p:cTn>
                        </p:par>
                        <p:par>
                          <p:cTn id="14" fill="hold">
                            <p:stCondLst>
                              <p:cond delay="2000"/>
                            </p:stCondLst>
                            <p:childTnLst>
                              <p:par>
                                <p:cTn id="15" presetID="24" presetClass="entr" presetSubtype="0" fill="hold" grpId="0" nodeType="afterEffect">
                                  <p:stCondLst>
                                    <p:cond delay="0"/>
                                  </p:stCondLst>
                                  <p:childTnLst>
                                    <p:set>
                                      <p:cBhvr>
                                        <p:cTn id="16" dur="1" fill="hold">
                                          <p:stCondLst>
                                            <p:cond delay="0"/>
                                          </p:stCondLst>
                                        </p:cTn>
                                        <p:tgtEl>
                                          <p:spTgt spid="59395"/>
                                        </p:tgtEl>
                                        <p:attrNameLst>
                                          <p:attrName>style.visibility</p:attrName>
                                        </p:attrNameLst>
                                      </p:cBhvr>
                                      <p:to>
                                        <p:strVal val="visible"/>
                                      </p:to>
                                    </p:set>
                                    <p:anim to="" calcmode="lin" valueType="num">
                                      <p:cBhvr>
                                        <p:cTn id="17" dur="1" fill="hold"/>
                                        <p:tgtEl>
                                          <p:spTgt spid="59395"/>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4" grpId="0"/>
      <p:bldP spid="59395"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0BF7D23A-69B7-4DFA-A451-7A6A764B0917}" type="slidenum">
              <a:rPr lang="en-US"/>
              <a:pPr>
                <a:defRPr/>
              </a:pPr>
              <a:t>56</a:t>
            </a:fld>
            <a:endParaRPr lang="en-US"/>
          </a:p>
        </p:txBody>
      </p:sp>
      <p:sp>
        <p:nvSpPr>
          <p:cNvPr id="60418" name="Rectangle 2"/>
          <p:cNvSpPr>
            <a:spLocks noGrp="1" noChangeArrowheads="1"/>
          </p:cNvSpPr>
          <p:nvPr>
            <p:ph type="title"/>
          </p:nvPr>
        </p:nvSpPr>
        <p:spPr>
          <a:xfrm>
            <a:off x="457200" y="304800"/>
            <a:ext cx="8153400" cy="1431925"/>
          </a:xfrm>
        </p:spPr>
        <p:txBody>
          <a:bodyPr/>
          <a:lstStyle/>
          <a:p>
            <a:pPr marL="838200" indent="-838200" algn="ctr" rtl="1" eaLnBrk="1" hangingPunct="1">
              <a:defRPr/>
            </a:pPr>
            <a:r>
              <a:rPr lang="fa-IR" b="0" dirty="0">
                <a:solidFill>
                  <a:srgbClr val="FFFF00"/>
                </a:solidFill>
                <a:cs typeface="B Titr" pitchFamily="2" charset="-78"/>
              </a:rPr>
              <a:t>3. اجتناب</a:t>
            </a:r>
            <a:endParaRPr lang="en-US" b="0" dirty="0">
              <a:solidFill>
                <a:srgbClr val="FFFF00"/>
              </a:solidFill>
              <a:cs typeface="B Titr" pitchFamily="2" charset="-78"/>
            </a:endParaRPr>
          </a:p>
        </p:txBody>
      </p:sp>
      <p:sp>
        <p:nvSpPr>
          <p:cNvPr id="60419" name="Rectangle 3"/>
          <p:cNvSpPr>
            <a:spLocks noChangeArrowheads="1"/>
          </p:cNvSpPr>
          <p:nvPr/>
        </p:nvSpPr>
        <p:spPr bwMode="auto">
          <a:xfrm>
            <a:off x="838200" y="2209800"/>
            <a:ext cx="8001000" cy="4114800"/>
          </a:xfrm>
          <a:prstGeom prst="rect">
            <a:avLst/>
          </a:prstGeom>
          <a:noFill/>
          <a:ln w="9525">
            <a:noFill/>
            <a:miter lim="800000"/>
            <a:headEnd/>
            <a:tailEnd/>
          </a:ln>
          <a:effectLst/>
        </p:spPr>
        <p:txBody>
          <a:bodyPr/>
          <a:lstStyle/>
          <a:p>
            <a:pPr marL="609600" indent="-609600">
              <a:lnSpc>
                <a:spcPct val="120000"/>
              </a:lnSpc>
              <a:spcBef>
                <a:spcPct val="40000"/>
              </a:spcBef>
              <a:buClr>
                <a:srgbClr val="66FF33"/>
              </a:buClr>
              <a:buFont typeface="Wingdings" pitchFamily="2" charset="2"/>
              <a:buAutoNum type="arabicPeriod"/>
              <a:defRPr/>
            </a:pPr>
            <a:r>
              <a:rPr lang="fa-IR" sz="3000" b="1">
                <a:effectLst>
                  <a:outerShdw blurRad="38100" dist="38100" dir="2700000" algn="tl">
                    <a:srgbClr val="000000"/>
                  </a:outerShdw>
                </a:effectLst>
                <a:cs typeface="B Traffic" pitchFamily="2" charset="-78"/>
              </a:rPr>
              <a:t>همکاری بسیار کم اهمیت باشد یا اینکه مسایل مهمتری پیش رو باشند.</a:t>
            </a:r>
          </a:p>
          <a:p>
            <a:pPr marL="609600" indent="-609600">
              <a:lnSpc>
                <a:spcPct val="120000"/>
              </a:lnSpc>
              <a:spcBef>
                <a:spcPct val="40000"/>
              </a:spcBef>
              <a:buClr>
                <a:srgbClr val="66FF33"/>
              </a:buClr>
              <a:buFont typeface="Wingdings" pitchFamily="2" charset="2"/>
              <a:buAutoNum type="arabicPeriod"/>
              <a:defRPr/>
            </a:pPr>
            <a:r>
              <a:rPr lang="fa-IR" sz="3000" b="1">
                <a:effectLst>
                  <a:outerShdw blurRad="38100" dist="38100" dir="2700000" algn="tl">
                    <a:srgbClr val="000000"/>
                  </a:outerShdw>
                </a:effectLst>
                <a:cs typeface="B Traffic" pitchFamily="2" charset="-78"/>
              </a:rPr>
              <a:t>هنگامی که شخص به هیچ وجه قانع نشود.</a:t>
            </a:r>
          </a:p>
          <a:p>
            <a:pPr marL="609600" indent="-609600">
              <a:lnSpc>
                <a:spcPct val="120000"/>
              </a:lnSpc>
              <a:spcBef>
                <a:spcPct val="40000"/>
              </a:spcBef>
              <a:buClr>
                <a:srgbClr val="66FF33"/>
              </a:buClr>
              <a:buFont typeface="Wingdings" pitchFamily="2" charset="2"/>
              <a:buAutoNum type="arabicPeriod"/>
              <a:defRPr/>
            </a:pPr>
            <a:r>
              <a:rPr lang="fa-IR" sz="3000" b="1">
                <a:effectLst>
                  <a:outerShdw blurRad="38100" dist="38100" dir="2700000" algn="tl">
                    <a:srgbClr val="000000"/>
                  </a:outerShdw>
                </a:effectLst>
                <a:cs typeface="B Traffic" pitchFamily="2" charset="-78"/>
              </a:rPr>
              <a:t>هنگامی که نتیجه حاصل از برخوردها به مراتب بیش از مزایای حاصل از راه حلها شود.</a:t>
            </a:r>
            <a:endParaRPr lang="en-US" sz="3000" b="1">
              <a:effectLst>
                <a:outerShdw blurRad="38100" dist="38100" dir="2700000" algn="tl">
                  <a:srgbClr val="000000"/>
                </a:outerShdw>
              </a:effectLst>
              <a:cs typeface="B Traffic"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60418"/>
                                        </p:tgtEl>
                                        <p:attrNameLst>
                                          <p:attrName>style.visibility</p:attrName>
                                        </p:attrNameLst>
                                      </p:cBhvr>
                                      <p:to>
                                        <p:strVal val="visible"/>
                                      </p:to>
                                    </p:set>
                                    <p:anim to="" calcmode="lin" valueType="num">
                                      <p:cBhvr>
                                        <p:cTn id="7" dur="1" fill="hold"/>
                                        <p:tgtEl>
                                          <p:spTgt spid="60418"/>
                                        </p:tgtEl>
                                        <p:attrNameLst>
                                          <p:attrName/>
                                        </p:attrNameLst>
                                      </p:cBhvr>
                                    </p:anim>
                                  </p:childTnLst>
                                </p:cTn>
                              </p:par>
                            </p:childTnLst>
                          </p:cTn>
                        </p:par>
                        <p:par>
                          <p:cTn id="8" fill="hold">
                            <p:stCondLst>
                              <p:cond delay="0"/>
                            </p:stCondLst>
                            <p:childTnLst>
                              <p:par>
                                <p:cTn id="9" presetID="24" presetClass="entr" presetSubtype="0" fill="hold" grpId="0" nodeType="afterEffect">
                                  <p:stCondLst>
                                    <p:cond delay="0"/>
                                  </p:stCondLst>
                                  <p:childTnLst>
                                    <p:set>
                                      <p:cBhvr>
                                        <p:cTn id="10" dur="1" fill="hold">
                                          <p:stCondLst>
                                            <p:cond delay="0"/>
                                          </p:stCondLst>
                                        </p:cTn>
                                        <p:tgtEl>
                                          <p:spTgt spid="60419"/>
                                        </p:tgtEl>
                                        <p:attrNameLst>
                                          <p:attrName>style.visibility</p:attrName>
                                        </p:attrNameLst>
                                      </p:cBhvr>
                                      <p:to>
                                        <p:strVal val="visible"/>
                                      </p:to>
                                    </p:set>
                                    <p:anim to="" calcmode="lin" valueType="num">
                                      <p:cBhvr>
                                        <p:cTn id="11" dur="1" fill="hold"/>
                                        <p:tgtEl>
                                          <p:spTgt spid="60419"/>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8" grpId="0"/>
      <p:bldP spid="60419"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62033F38-609E-4F5A-82C0-09B0DC2E6BDC}" type="slidenum">
              <a:rPr lang="en-US"/>
              <a:pPr>
                <a:defRPr/>
              </a:pPr>
              <a:t>57</a:t>
            </a:fld>
            <a:endParaRPr lang="en-US"/>
          </a:p>
        </p:txBody>
      </p:sp>
      <p:sp>
        <p:nvSpPr>
          <p:cNvPr id="61442" name="Rectangle 2"/>
          <p:cNvSpPr>
            <a:spLocks noGrp="1" noChangeArrowheads="1"/>
          </p:cNvSpPr>
          <p:nvPr>
            <p:ph type="title"/>
          </p:nvPr>
        </p:nvSpPr>
        <p:spPr>
          <a:xfrm>
            <a:off x="457200" y="304800"/>
            <a:ext cx="8153400" cy="1431925"/>
          </a:xfrm>
        </p:spPr>
        <p:txBody>
          <a:bodyPr/>
          <a:lstStyle/>
          <a:p>
            <a:pPr marL="838200" indent="-838200" algn="ctr" rtl="1" eaLnBrk="1" hangingPunct="1">
              <a:defRPr/>
            </a:pPr>
            <a:r>
              <a:rPr lang="fa-IR" sz="5400" b="0">
                <a:solidFill>
                  <a:srgbClr val="FFFF00"/>
                </a:solidFill>
                <a:cs typeface="B Titr" pitchFamily="2" charset="-78"/>
              </a:rPr>
              <a:t>3. اجتناب</a:t>
            </a:r>
            <a:endParaRPr lang="en-US" sz="5400" b="0">
              <a:solidFill>
                <a:srgbClr val="FFFF00"/>
              </a:solidFill>
              <a:cs typeface="B Titr" pitchFamily="2" charset="-78"/>
            </a:endParaRPr>
          </a:p>
        </p:txBody>
      </p:sp>
      <p:sp>
        <p:nvSpPr>
          <p:cNvPr id="61443" name="Rectangle 3"/>
          <p:cNvSpPr>
            <a:spLocks noChangeArrowheads="1"/>
          </p:cNvSpPr>
          <p:nvPr/>
        </p:nvSpPr>
        <p:spPr bwMode="auto">
          <a:xfrm>
            <a:off x="838200" y="2209800"/>
            <a:ext cx="8001000" cy="4114800"/>
          </a:xfrm>
          <a:prstGeom prst="rect">
            <a:avLst/>
          </a:prstGeom>
          <a:noFill/>
          <a:ln w="9525">
            <a:noFill/>
            <a:miter lim="800000"/>
            <a:headEnd/>
            <a:tailEnd/>
          </a:ln>
          <a:effectLst/>
        </p:spPr>
        <p:txBody>
          <a:bodyPr/>
          <a:lstStyle/>
          <a:p>
            <a:pPr marL="609600" indent="-609600">
              <a:lnSpc>
                <a:spcPct val="120000"/>
              </a:lnSpc>
              <a:spcBef>
                <a:spcPct val="40000"/>
              </a:spcBef>
              <a:buClr>
                <a:srgbClr val="66FF33"/>
              </a:buClr>
              <a:buFont typeface="Wingdings" pitchFamily="2" charset="2"/>
              <a:buAutoNum type="arabicPeriod" startAt="4"/>
              <a:defRPr/>
            </a:pPr>
            <a:r>
              <a:rPr lang="fa-IR" sz="3000" b="1">
                <a:effectLst>
                  <a:outerShdw blurRad="38100" dist="38100" dir="2700000" algn="tl">
                    <a:srgbClr val="000000"/>
                  </a:outerShdw>
                </a:effectLst>
                <a:cs typeface="B Traffic" pitchFamily="2" charset="-78"/>
              </a:rPr>
              <a:t>برای تسکین بخشیدن به دیگران و بر گرداندن آرامش به محیط</a:t>
            </a:r>
          </a:p>
          <a:p>
            <a:pPr marL="609600" indent="-609600">
              <a:lnSpc>
                <a:spcPct val="120000"/>
              </a:lnSpc>
              <a:spcBef>
                <a:spcPct val="40000"/>
              </a:spcBef>
              <a:buClr>
                <a:srgbClr val="66FF33"/>
              </a:buClr>
              <a:buFont typeface="Wingdings" pitchFamily="2" charset="2"/>
              <a:buAutoNum type="arabicPeriod" startAt="4"/>
              <a:defRPr/>
            </a:pPr>
            <a:r>
              <a:rPr lang="fa-IR" sz="3000" b="1">
                <a:effectLst>
                  <a:outerShdw blurRad="38100" dist="38100" dir="2700000" algn="tl">
                    <a:srgbClr val="000000"/>
                  </a:outerShdw>
                </a:effectLst>
                <a:cs typeface="B Traffic" pitchFamily="2" charset="-78"/>
              </a:rPr>
              <a:t>هنگامی که جمع آوری اطلاعات می تواند تصمیمات آنی را بی اثر سازد</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61443"/>
                                        </p:tgtEl>
                                        <p:attrNameLst>
                                          <p:attrName>style.visibility</p:attrName>
                                        </p:attrNameLst>
                                      </p:cBhvr>
                                      <p:to>
                                        <p:strVal val="visible"/>
                                      </p:to>
                                    </p:set>
                                    <p:anim to="" calcmode="lin" valueType="num">
                                      <p:cBhvr>
                                        <p:cTn id="7" dur="1" fill="hold"/>
                                        <p:tgtEl>
                                          <p:spTgt spid="61443"/>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3"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240C9B9F-B4FC-4A0F-A5AB-BDED648491B2}" type="slidenum">
              <a:rPr lang="en-US"/>
              <a:pPr>
                <a:defRPr/>
              </a:pPr>
              <a:t>58</a:t>
            </a:fld>
            <a:endParaRPr lang="en-US"/>
          </a:p>
        </p:txBody>
      </p:sp>
      <p:sp>
        <p:nvSpPr>
          <p:cNvPr id="62466" name="Rectangle 2"/>
          <p:cNvSpPr>
            <a:spLocks noGrp="1" noChangeArrowheads="1"/>
          </p:cNvSpPr>
          <p:nvPr>
            <p:ph type="title"/>
          </p:nvPr>
        </p:nvSpPr>
        <p:spPr>
          <a:xfrm>
            <a:off x="457200" y="304800"/>
            <a:ext cx="8153400" cy="1431925"/>
          </a:xfrm>
        </p:spPr>
        <p:txBody>
          <a:bodyPr/>
          <a:lstStyle/>
          <a:p>
            <a:pPr marL="838200" indent="-838200" algn="ctr" rtl="1" eaLnBrk="1" hangingPunct="1">
              <a:defRPr/>
            </a:pPr>
            <a:r>
              <a:rPr lang="fa-IR" sz="5400" b="0">
                <a:solidFill>
                  <a:srgbClr val="FFFF00"/>
                </a:solidFill>
                <a:cs typeface="B Titr" pitchFamily="2" charset="-78"/>
              </a:rPr>
              <a:t>3. اجتناب</a:t>
            </a:r>
            <a:endParaRPr lang="en-US" sz="5400" b="0">
              <a:solidFill>
                <a:srgbClr val="FFFF00"/>
              </a:solidFill>
              <a:cs typeface="B Titr" pitchFamily="2" charset="-78"/>
            </a:endParaRPr>
          </a:p>
        </p:txBody>
      </p:sp>
      <p:sp>
        <p:nvSpPr>
          <p:cNvPr id="62467" name="Rectangle 3"/>
          <p:cNvSpPr>
            <a:spLocks noChangeArrowheads="1"/>
          </p:cNvSpPr>
          <p:nvPr/>
        </p:nvSpPr>
        <p:spPr bwMode="auto">
          <a:xfrm>
            <a:off x="838200" y="2209800"/>
            <a:ext cx="8001000" cy="4114800"/>
          </a:xfrm>
          <a:prstGeom prst="rect">
            <a:avLst/>
          </a:prstGeom>
          <a:noFill/>
          <a:ln w="9525">
            <a:noFill/>
            <a:miter lim="800000"/>
            <a:headEnd/>
            <a:tailEnd/>
          </a:ln>
          <a:effectLst/>
        </p:spPr>
        <p:txBody>
          <a:bodyPr/>
          <a:lstStyle/>
          <a:p>
            <a:pPr marL="609600" indent="-609600">
              <a:lnSpc>
                <a:spcPct val="120000"/>
              </a:lnSpc>
              <a:spcBef>
                <a:spcPct val="40000"/>
              </a:spcBef>
              <a:buClr>
                <a:srgbClr val="66FF33"/>
              </a:buClr>
              <a:buFont typeface="Wingdings" pitchFamily="2" charset="2"/>
              <a:buAutoNum type="arabicPeriod" startAt="6"/>
              <a:defRPr/>
            </a:pPr>
            <a:r>
              <a:rPr lang="fa-IR" sz="3000" b="1">
                <a:effectLst>
                  <a:outerShdw blurRad="38100" dist="38100" dir="2700000" algn="tl">
                    <a:srgbClr val="000000"/>
                  </a:outerShdw>
                </a:effectLst>
                <a:cs typeface="B Traffic" pitchFamily="2" charset="-78"/>
              </a:rPr>
              <a:t>هنگامی که دیگران بتوانند مسأله مربوط به تعارض را به صورتی موثر حل کنند.</a:t>
            </a:r>
          </a:p>
          <a:p>
            <a:pPr marL="609600" indent="-609600">
              <a:lnSpc>
                <a:spcPct val="120000"/>
              </a:lnSpc>
              <a:spcBef>
                <a:spcPct val="40000"/>
              </a:spcBef>
              <a:buClr>
                <a:srgbClr val="66FF33"/>
              </a:buClr>
              <a:buFont typeface="Wingdings" pitchFamily="2" charset="2"/>
              <a:buAutoNum type="arabicPeriod" startAt="6"/>
              <a:defRPr/>
            </a:pPr>
            <a:r>
              <a:rPr lang="fa-IR" sz="3000" b="1">
                <a:effectLst>
                  <a:outerShdw blurRad="38100" dist="38100" dir="2700000" algn="tl">
                    <a:srgbClr val="000000"/>
                  </a:outerShdw>
                </a:effectLst>
                <a:cs typeface="B Traffic" pitchFamily="2" charset="-78"/>
              </a:rPr>
              <a:t>هنگامی که به نظر می رسد مسائلی پیش درآمد مسائل دیگری هستند.</a:t>
            </a:r>
            <a:endParaRPr lang="en-US" sz="3000" b="1">
              <a:effectLst>
                <a:outerShdw blurRad="38100" dist="38100" dir="2700000" algn="tl">
                  <a:srgbClr val="000000"/>
                </a:outerShdw>
              </a:effectLst>
              <a:cs typeface="B Traffic"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62467"/>
                                        </p:tgtEl>
                                        <p:attrNameLst>
                                          <p:attrName>style.visibility</p:attrName>
                                        </p:attrNameLst>
                                      </p:cBhvr>
                                      <p:to>
                                        <p:strVal val="visible"/>
                                      </p:to>
                                    </p:set>
                                    <p:anim to="" calcmode="lin" valueType="num">
                                      <p:cBhvr>
                                        <p:cTn id="7" dur="1" fill="hold"/>
                                        <p:tgtEl>
                                          <p:spTgt spid="62467"/>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7" grpId="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625C4EBD-D0DA-43DE-BDD3-0C914F7B5ADC}" type="slidenum">
              <a:rPr lang="en-US"/>
              <a:pPr>
                <a:defRPr/>
              </a:pPr>
              <a:t>59</a:t>
            </a:fld>
            <a:endParaRPr lang="en-US"/>
          </a:p>
        </p:txBody>
      </p:sp>
      <p:sp>
        <p:nvSpPr>
          <p:cNvPr id="63490" name="Rectangle 2"/>
          <p:cNvSpPr>
            <a:spLocks noGrp="1" noChangeArrowheads="1"/>
          </p:cNvSpPr>
          <p:nvPr>
            <p:ph type="title"/>
          </p:nvPr>
        </p:nvSpPr>
        <p:spPr>
          <a:xfrm>
            <a:off x="457200" y="304800"/>
            <a:ext cx="8153400" cy="1431925"/>
          </a:xfrm>
        </p:spPr>
        <p:txBody>
          <a:bodyPr/>
          <a:lstStyle/>
          <a:p>
            <a:pPr marL="838200" indent="-838200" algn="ctr" rtl="1" eaLnBrk="1" hangingPunct="1">
              <a:defRPr/>
            </a:pPr>
            <a:r>
              <a:rPr lang="fa-IR" sz="4800" b="0" dirty="0">
                <a:solidFill>
                  <a:srgbClr val="FFFF00"/>
                </a:solidFill>
                <a:cs typeface="B Titr" pitchFamily="2" charset="-78"/>
              </a:rPr>
              <a:t>4. گذشت (ایثار)</a:t>
            </a:r>
            <a:endParaRPr lang="en-US" sz="4800" b="0" dirty="0">
              <a:solidFill>
                <a:srgbClr val="FFFF00"/>
              </a:solidFill>
              <a:cs typeface="B Titr" pitchFamily="2" charset="-78"/>
            </a:endParaRPr>
          </a:p>
        </p:txBody>
      </p:sp>
      <p:sp>
        <p:nvSpPr>
          <p:cNvPr id="63491" name="Rectangle 3"/>
          <p:cNvSpPr>
            <a:spLocks noChangeArrowheads="1"/>
          </p:cNvSpPr>
          <p:nvPr/>
        </p:nvSpPr>
        <p:spPr bwMode="auto">
          <a:xfrm>
            <a:off x="838200" y="2209800"/>
            <a:ext cx="8001000" cy="4114800"/>
          </a:xfrm>
          <a:prstGeom prst="rect">
            <a:avLst/>
          </a:prstGeom>
          <a:noFill/>
          <a:ln w="9525">
            <a:noFill/>
            <a:miter lim="800000"/>
            <a:headEnd/>
            <a:tailEnd/>
          </a:ln>
          <a:effectLst/>
        </p:spPr>
        <p:txBody>
          <a:bodyPr/>
          <a:lstStyle/>
          <a:p>
            <a:pPr marL="609600" indent="-609600">
              <a:lnSpc>
                <a:spcPct val="120000"/>
              </a:lnSpc>
              <a:spcBef>
                <a:spcPct val="40000"/>
              </a:spcBef>
              <a:buClr>
                <a:srgbClr val="66FF33"/>
              </a:buClr>
              <a:buFont typeface="Wingdings" pitchFamily="2" charset="2"/>
              <a:buAutoNum type="arabicPeriod"/>
              <a:defRPr/>
            </a:pPr>
            <a:r>
              <a:rPr lang="fa-IR" sz="3000" b="1">
                <a:effectLst>
                  <a:outerShdw blurRad="38100" dist="38100" dir="2700000" algn="tl">
                    <a:srgbClr val="000000"/>
                  </a:outerShdw>
                </a:effectLst>
                <a:cs typeface="B Traffic" pitchFamily="2" charset="-78"/>
              </a:rPr>
              <a:t>هنگامی که شخص به اشتباه خود پی ببرد، دیدگاه بهتری را تأیید کند و بخواهد از این رهگذر چیزهایی بیاموزد. </a:t>
            </a:r>
          </a:p>
          <a:p>
            <a:pPr marL="609600" indent="-609600">
              <a:lnSpc>
                <a:spcPct val="120000"/>
              </a:lnSpc>
              <a:spcBef>
                <a:spcPct val="40000"/>
              </a:spcBef>
              <a:buClr>
                <a:srgbClr val="66FF33"/>
              </a:buClr>
              <a:buFont typeface="Wingdings" pitchFamily="2" charset="2"/>
              <a:buAutoNum type="arabicPeriod"/>
              <a:defRPr/>
            </a:pPr>
            <a:r>
              <a:rPr lang="fa-IR" sz="3000" b="1">
                <a:effectLst>
                  <a:outerShdw blurRad="38100" dist="38100" dir="2700000" algn="tl">
                    <a:srgbClr val="000000"/>
                  </a:outerShdw>
                </a:effectLst>
                <a:cs typeface="B Traffic" pitchFamily="2" charset="-78"/>
              </a:rPr>
              <a:t>هنگامی که مسائل برای دیگران اهمیت بیشتری داشته باشند و شخص بخواهد رضایت خاطر آنان را جلب کند و همکاری خود را با آنان ادامه دهد.</a:t>
            </a:r>
            <a:endParaRPr lang="en-US" sz="3000" b="1">
              <a:effectLst>
                <a:outerShdw blurRad="38100" dist="38100" dir="2700000" algn="tl">
                  <a:srgbClr val="000000"/>
                </a:outerShdw>
              </a:effectLst>
              <a:cs typeface="B Traffic"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63490"/>
                                        </p:tgtEl>
                                        <p:attrNameLst>
                                          <p:attrName>style.visibility</p:attrName>
                                        </p:attrNameLst>
                                      </p:cBhvr>
                                      <p:to>
                                        <p:strVal val="visible"/>
                                      </p:to>
                                    </p:set>
                                    <p:anim to="" calcmode="lin" valueType="num">
                                      <p:cBhvr>
                                        <p:cTn id="7" dur="1" fill="hold"/>
                                        <p:tgtEl>
                                          <p:spTgt spid="63490"/>
                                        </p:tgtEl>
                                        <p:attrNameLst>
                                          <p:attrName/>
                                        </p:attrNameLst>
                                      </p:cBhvr>
                                    </p:anim>
                                  </p:childTnLst>
                                </p:cTn>
                              </p:par>
                            </p:childTnLst>
                          </p:cTn>
                        </p:par>
                        <p:par>
                          <p:cTn id="8" fill="hold">
                            <p:stCondLst>
                              <p:cond delay="0"/>
                            </p:stCondLst>
                            <p:childTnLst>
                              <p:par>
                                <p:cTn id="9" presetID="24" presetClass="entr" presetSubtype="0" fill="hold" grpId="0" nodeType="afterEffect">
                                  <p:stCondLst>
                                    <p:cond delay="0"/>
                                  </p:stCondLst>
                                  <p:childTnLst>
                                    <p:set>
                                      <p:cBhvr>
                                        <p:cTn id="10" dur="1" fill="hold">
                                          <p:stCondLst>
                                            <p:cond delay="0"/>
                                          </p:stCondLst>
                                        </p:cTn>
                                        <p:tgtEl>
                                          <p:spTgt spid="63491"/>
                                        </p:tgtEl>
                                        <p:attrNameLst>
                                          <p:attrName>style.visibility</p:attrName>
                                        </p:attrNameLst>
                                      </p:cBhvr>
                                      <p:to>
                                        <p:strVal val="visible"/>
                                      </p:to>
                                    </p:set>
                                    <p:anim to="" calcmode="lin" valueType="num">
                                      <p:cBhvr>
                                        <p:cTn id="11" dur="1" fill="hold"/>
                                        <p:tgtEl>
                                          <p:spTgt spid="63491"/>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0" grpId="0"/>
      <p:bldP spid="6349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50299BA8-F095-41A3-B8F2-2DBE94C2E65E}" type="slidenum">
              <a:rPr lang="en-US"/>
              <a:pPr>
                <a:defRPr/>
              </a:pPr>
              <a:t>6</a:t>
            </a:fld>
            <a:endParaRPr lang="en-US"/>
          </a:p>
        </p:txBody>
      </p:sp>
      <p:sp>
        <p:nvSpPr>
          <p:cNvPr id="9218" name="Rectangle 2"/>
          <p:cNvSpPr>
            <a:spLocks noGrp="1" noChangeArrowheads="1"/>
          </p:cNvSpPr>
          <p:nvPr>
            <p:ph type="body" idx="1"/>
          </p:nvPr>
        </p:nvSpPr>
        <p:spPr>
          <a:xfrm>
            <a:off x="381000" y="533400"/>
            <a:ext cx="8229600" cy="5867400"/>
          </a:xfrm>
        </p:spPr>
        <p:txBody>
          <a:bodyPr/>
          <a:lstStyle/>
          <a:p>
            <a:pPr algn="r" rtl="1" eaLnBrk="1" hangingPunct="1">
              <a:lnSpc>
                <a:spcPct val="130000"/>
              </a:lnSpc>
              <a:spcBef>
                <a:spcPct val="0"/>
              </a:spcBef>
              <a:spcAft>
                <a:spcPct val="50000"/>
              </a:spcAft>
              <a:defRPr/>
            </a:pPr>
            <a:r>
              <a:rPr lang="fa-IR" b="1">
                <a:cs typeface="B Traffic" pitchFamily="2" charset="-78"/>
              </a:rPr>
              <a:t>چنانچه فردی را ه رسیدن دیگری را به هدف ، سد کند پدیده تعارض مشخص می شود. </a:t>
            </a:r>
          </a:p>
          <a:p>
            <a:pPr algn="r" rtl="1" eaLnBrk="1" hangingPunct="1">
              <a:lnSpc>
                <a:spcPct val="130000"/>
              </a:lnSpc>
              <a:spcBef>
                <a:spcPct val="0"/>
              </a:spcBef>
              <a:spcAft>
                <a:spcPct val="50000"/>
              </a:spcAft>
              <a:defRPr/>
            </a:pPr>
            <a:r>
              <a:rPr lang="fa-IR" b="1">
                <a:cs typeface="B Traffic" pitchFamily="2" charset="-78"/>
              </a:rPr>
              <a:t>اختلاف در تعاریف مربوط به تعارض حول محدور نیت می چرخد . </a:t>
            </a:r>
          </a:p>
          <a:p>
            <a:pPr algn="r" rtl="1" eaLnBrk="1" hangingPunct="1">
              <a:lnSpc>
                <a:spcPct val="130000"/>
              </a:lnSpc>
              <a:spcBef>
                <a:spcPct val="0"/>
              </a:spcBef>
              <a:spcAft>
                <a:spcPct val="50000"/>
              </a:spcAft>
              <a:defRPr/>
            </a:pPr>
            <a:r>
              <a:rPr lang="fa-IR" b="1">
                <a:cs typeface="B Traffic" pitchFamily="2" charset="-78"/>
              </a:rPr>
              <a:t>آیا رفتارهاییکه مانع عمل دیگران می شود یا رفتار آنان را سد می کند آگاهانه است یا غیر آگاهانه؟ به عبارت دیگر عمدی است یا غیر عمدی؟</a:t>
            </a:r>
            <a:endParaRPr lang="en-US" b="1">
              <a:cs typeface="B Traffic"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9218">
                                            <p:txEl>
                                              <p:pRg st="0" end="0"/>
                                            </p:txEl>
                                          </p:spTgt>
                                        </p:tgtEl>
                                        <p:attrNameLst>
                                          <p:attrName>style.visibility</p:attrName>
                                        </p:attrNameLst>
                                      </p:cBhvr>
                                      <p:to>
                                        <p:strVal val="visible"/>
                                      </p:to>
                                    </p:set>
                                    <p:anim to="" calcmode="lin" valueType="num">
                                      <p:cBhvr>
                                        <p:cTn id="7" dur="1" fill="hold"/>
                                        <p:tgtEl>
                                          <p:spTgt spid="9218">
                                            <p:txEl>
                                              <p:pRg st="0" end="0"/>
                                            </p:txEl>
                                          </p:spTgt>
                                        </p:tgtEl>
                                        <p:attrNameLst>
                                          <p:attrName/>
                                        </p:attrNameLst>
                                      </p:cBhvr>
                                    </p:anim>
                                  </p:childTnLst>
                                </p:cTn>
                              </p:par>
                            </p:childTnLst>
                          </p:cTn>
                        </p:par>
                        <p:par>
                          <p:cTn id="8" fill="hold">
                            <p:stCondLst>
                              <p:cond delay="0"/>
                            </p:stCondLst>
                            <p:childTnLst>
                              <p:par>
                                <p:cTn id="9" presetID="24" presetClass="entr" presetSubtype="0" fill="hold" grpId="0" nodeType="afterEffect">
                                  <p:stCondLst>
                                    <p:cond delay="0"/>
                                  </p:stCondLst>
                                  <p:childTnLst>
                                    <p:set>
                                      <p:cBhvr>
                                        <p:cTn id="10" dur="1" fill="hold">
                                          <p:stCondLst>
                                            <p:cond delay="0"/>
                                          </p:stCondLst>
                                        </p:cTn>
                                        <p:tgtEl>
                                          <p:spTgt spid="9218">
                                            <p:txEl>
                                              <p:pRg st="1" end="1"/>
                                            </p:txEl>
                                          </p:spTgt>
                                        </p:tgtEl>
                                        <p:attrNameLst>
                                          <p:attrName>style.visibility</p:attrName>
                                        </p:attrNameLst>
                                      </p:cBhvr>
                                      <p:to>
                                        <p:strVal val="visible"/>
                                      </p:to>
                                    </p:set>
                                    <p:anim to="" calcmode="lin" valueType="num">
                                      <p:cBhvr>
                                        <p:cTn id="11" dur="1" fill="hold"/>
                                        <p:tgtEl>
                                          <p:spTgt spid="9218">
                                            <p:txEl>
                                              <p:pRg st="1" end="1"/>
                                            </p:txEl>
                                          </p:spTgt>
                                        </p:tgtEl>
                                        <p:attrNameLst>
                                          <p:attrName/>
                                        </p:attrNameLst>
                                      </p:cBhvr>
                                    </p:anim>
                                  </p:childTnLst>
                                </p:cTn>
                              </p:par>
                            </p:childTnLst>
                          </p:cTn>
                        </p:par>
                        <p:par>
                          <p:cTn id="12" fill="hold">
                            <p:stCondLst>
                              <p:cond delay="0"/>
                            </p:stCondLst>
                            <p:childTnLst>
                              <p:par>
                                <p:cTn id="13" presetID="24" presetClass="entr" presetSubtype="0" fill="hold" grpId="0" nodeType="afterEffect">
                                  <p:stCondLst>
                                    <p:cond delay="0"/>
                                  </p:stCondLst>
                                  <p:childTnLst>
                                    <p:set>
                                      <p:cBhvr>
                                        <p:cTn id="14" dur="1" fill="hold">
                                          <p:stCondLst>
                                            <p:cond delay="0"/>
                                          </p:stCondLst>
                                        </p:cTn>
                                        <p:tgtEl>
                                          <p:spTgt spid="9218">
                                            <p:txEl>
                                              <p:pRg st="2" end="2"/>
                                            </p:txEl>
                                          </p:spTgt>
                                        </p:tgtEl>
                                        <p:attrNameLst>
                                          <p:attrName>style.visibility</p:attrName>
                                        </p:attrNameLst>
                                      </p:cBhvr>
                                      <p:to>
                                        <p:strVal val="visible"/>
                                      </p:to>
                                    </p:set>
                                    <p:anim to="" calcmode="lin" valueType="num">
                                      <p:cBhvr>
                                        <p:cTn id="15" dur="1" fill="hold"/>
                                        <p:tgtEl>
                                          <p:spTgt spid="9218">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3DBF8774-6A5D-4F81-B5BD-7B7FBB1B4FEE}" type="slidenum">
              <a:rPr lang="en-US"/>
              <a:pPr>
                <a:defRPr/>
              </a:pPr>
              <a:t>60</a:t>
            </a:fld>
            <a:endParaRPr lang="en-US"/>
          </a:p>
        </p:txBody>
      </p:sp>
      <p:sp>
        <p:nvSpPr>
          <p:cNvPr id="64514" name="Rectangle 2"/>
          <p:cNvSpPr>
            <a:spLocks noGrp="1" noChangeArrowheads="1"/>
          </p:cNvSpPr>
          <p:nvPr>
            <p:ph type="title"/>
          </p:nvPr>
        </p:nvSpPr>
        <p:spPr>
          <a:xfrm>
            <a:off x="457200" y="304800"/>
            <a:ext cx="8153400" cy="1431925"/>
          </a:xfrm>
        </p:spPr>
        <p:txBody>
          <a:bodyPr/>
          <a:lstStyle/>
          <a:p>
            <a:pPr marL="838200" indent="-838200" algn="ctr" rtl="1" eaLnBrk="1" hangingPunct="1">
              <a:defRPr/>
            </a:pPr>
            <a:r>
              <a:rPr lang="fa-IR" sz="5400" b="0">
                <a:solidFill>
                  <a:srgbClr val="FFFF00"/>
                </a:solidFill>
                <a:cs typeface="B Titr" pitchFamily="2" charset="-78"/>
              </a:rPr>
              <a:t>4. گذشت (ایثار)</a:t>
            </a:r>
            <a:endParaRPr lang="en-US" sz="5400" b="0">
              <a:solidFill>
                <a:srgbClr val="FFFF00"/>
              </a:solidFill>
              <a:cs typeface="B Titr" pitchFamily="2" charset="-78"/>
            </a:endParaRPr>
          </a:p>
        </p:txBody>
      </p:sp>
      <p:sp>
        <p:nvSpPr>
          <p:cNvPr id="64515" name="Rectangle 3"/>
          <p:cNvSpPr>
            <a:spLocks noChangeArrowheads="1"/>
          </p:cNvSpPr>
          <p:nvPr/>
        </p:nvSpPr>
        <p:spPr bwMode="auto">
          <a:xfrm>
            <a:off x="838200" y="2209800"/>
            <a:ext cx="8001000" cy="4114800"/>
          </a:xfrm>
          <a:prstGeom prst="rect">
            <a:avLst/>
          </a:prstGeom>
          <a:noFill/>
          <a:ln w="9525">
            <a:noFill/>
            <a:miter lim="800000"/>
            <a:headEnd/>
            <a:tailEnd/>
          </a:ln>
          <a:effectLst/>
        </p:spPr>
        <p:txBody>
          <a:bodyPr/>
          <a:lstStyle/>
          <a:p>
            <a:pPr marL="609600" indent="-609600">
              <a:lnSpc>
                <a:spcPct val="120000"/>
              </a:lnSpc>
              <a:spcBef>
                <a:spcPct val="40000"/>
              </a:spcBef>
              <a:buClr>
                <a:srgbClr val="66FF33"/>
              </a:buClr>
              <a:buFont typeface="Wingdings" pitchFamily="2" charset="2"/>
              <a:buAutoNum type="arabicPeriod" startAt="3"/>
              <a:defRPr/>
            </a:pPr>
            <a:r>
              <a:rPr lang="fa-IR" sz="3000" b="1">
                <a:effectLst>
                  <a:outerShdw blurRad="38100" dist="38100" dir="2700000" algn="tl">
                    <a:srgbClr val="000000"/>
                  </a:outerShdw>
                </a:effectLst>
                <a:cs typeface="B Traffic" pitchFamily="2" charset="-78"/>
              </a:rPr>
              <a:t>در روابط اجتماعی، برای کسب اعتبارات بیشتر به منظور حل مسائل آینده </a:t>
            </a:r>
          </a:p>
          <a:p>
            <a:pPr marL="609600" indent="-609600">
              <a:lnSpc>
                <a:spcPct val="120000"/>
              </a:lnSpc>
              <a:spcBef>
                <a:spcPct val="40000"/>
              </a:spcBef>
              <a:buClr>
                <a:srgbClr val="66FF33"/>
              </a:buClr>
              <a:buFont typeface="Wingdings" pitchFamily="2" charset="2"/>
              <a:buAutoNum type="arabicPeriod" startAt="3"/>
              <a:defRPr/>
            </a:pPr>
            <a:r>
              <a:rPr lang="fa-IR" sz="3000" b="1">
                <a:effectLst>
                  <a:outerShdw blurRad="38100" dist="38100" dir="2700000" algn="tl">
                    <a:srgbClr val="000000"/>
                  </a:outerShdw>
                </a:effectLst>
                <a:cs typeface="B Traffic" pitchFamily="2" charset="-78"/>
              </a:rPr>
              <a:t>هنگامی که شخص امکان برد ندارد، به حداقل رسانیدن زیانهای مربوطه </a:t>
            </a:r>
            <a:endParaRPr lang="en-US" sz="3000" b="1">
              <a:effectLst>
                <a:outerShdw blurRad="38100" dist="38100" dir="2700000" algn="tl">
                  <a:srgbClr val="000000"/>
                </a:outerShdw>
              </a:effectLst>
              <a:cs typeface="B Traffic"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64515"/>
                                        </p:tgtEl>
                                        <p:attrNameLst>
                                          <p:attrName>style.visibility</p:attrName>
                                        </p:attrNameLst>
                                      </p:cBhvr>
                                      <p:to>
                                        <p:strVal val="visible"/>
                                      </p:to>
                                    </p:set>
                                    <p:anim to="" calcmode="lin" valueType="num">
                                      <p:cBhvr>
                                        <p:cTn id="7" dur="1" fill="hold"/>
                                        <p:tgtEl>
                                          <p:spTgt spid="64515"/>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5"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C7198032-23EB-4276-ABBA-42BF1347AF64}" type="slidenum">
              <a:rPr lang="en-US"/>
              <a:pPr>
                <a:defRPr/>
              </a:pPr>
              <a:t>61</a:t>
            </a:fld>
            <a:endParaRPr lang="en-US"/>
          </a:p>
        </p:txBody>
      </p:sp>
      <p:sp>
        <p:nvSpPr>
          <p:cNvPr id="65538" name="Rectangle 2"/>
          <p:cNvSpPr>
            <a:spLocks noGrp="1" noChangeArrowheads="1"/>
          </p:cNvSpPr>
          <p:nvPr>
            <p:ph type="title"/>
          </p:nvPr>
        </p:nvSpPr>
        <p:spPr>
          <a:xfrm>
            <a:off x="457200" y="304800"/>
            <a:ext cx="8153400" cy="1431925"/>
          </a:xfrm>
        </p:spPr>
        <p:txBody>
          <a:bodyPr/>
          <a:lstStyle/>
          <a:p>
            <a:pPr marL="838200" indent="-838200" algn="ctr" rtl="1" eaLnBrk="1" hangingPunct="1">
              <a:defRPr/>
            </a:pPr>
            <a:r>
              <a:rPr lang="fa-IR" sz="5400" b="0" dirty="0">
                <a:solidFill>
                  <a:srgbClr val="FFFF00"/>
                </a:solidFill>
                <a:cs typeface="B Titr" pitchFamily="2" charset="-78"/>
              </a:rPr>
              <a:t>4</a:t>
            </a:r>
            <a:r>
              <a:rPr lang="fa-IR" b="0" dirty="0">
                <a:solidFill>
                  <a:srgbClr val="FFFF00"/>
                </a:solidFill>
                <a:cs typeface="B Titr" pitchFamily="2" charset="-78"/>
              </a:rPr>
              <a:t>. گذشت (ایثار)</a:t>
            </a:r>
            <a:endParaRPr lang="en-US" b="0" dirty="0">
              <a:solidFill>
                <a:srgbClr val="FFFF00"/>
              </a:solidFill>
              <a:cs typeface="B Titr" pitchFamily="2" charset="-78"/>
            </a:endParaRPr>
          </a:p>
        </p:txBody>
      </p:sp>
      <p:sp>
        <p:nvSpPr>
          <p:cNvPr id="65539" name="Rectangle 3"/>
          <p:cNvSpPr>
            <a:spLocks noChangeArrowheads="1"/>
          </p:cNvSpPr>
          <p:nvPr/>
        </p:nvSpPr>
        <p:spPr bwMode="auto">
          <a:xfrm>
            <a:off x="838200" y="2209800"/>
            <a:ext cx="8001000" cy="4114800"/>
          </a:xfrm>
          <a:prstGeom prst="rect">
            <a:avLst/>
          </a:prstGeom>
          <a:noFill/>
          <a:ln w="9525">
            <a:noFill/>
            <a:miter lim="800000"/>
            <a:headEnd/>
            <a:tailEnd/>
          </a:ln>
          <a:effectLst/>
        </p:spPr>
        <p:txBody>
          <a:bodyPr/>
          <a:lstStyle/>
          <a:p>
            <a:pPr marL="609600" indent="-609600">
              <a:lnSpc>
                <a:spcPct val="120000"/>
              </a:lnSpc>
              <a:spcBef>
                <a:spcPct val="40000"/>
              </a:spcBef>
              <a:buClr>
                <a:srgbClr val="66FF33"/>
              </a:buClr>
              <a:buFont typeface="Wingdings" pitchFamily="2" charset="2"/>
              <a:buAutoNum type="arabicPeriod" startAt="5"/>
              <a:defRPr/>
            </a:pPr>
            <a:r>
              <a:rPr lang="fa-IR" sz="3000" b="1">
                <a:effectLst>
                  <a:outerShdw blurRad="38100" dist="38100" dir="2700000" algn="tl">
                    <a:srgbClr val="000000"/>
                  </a:outerShdw>
                </a:effectLst>
                <a:cs typeface="B Traffic" pitchFamily="2" charset="-78"/>
              </a:rPr>
              <a:t>هنگامی که ایجاد هماهنگی و ثبات از اهمیت احیاتی برخوردار باشد. </a:t>
            </a:r>
          </a:p>
          <a:p>
            <a:pPr marL="609600" indent="-609600">
              <a:lnSpc>
                <a:spcPct val="120000"/>
              </a:lnSpc>
              <a:spcBef>
                <a:spcPct val="40000"/>
              </a:spcBef>
              <a:buClr>
                <a:srgbClr val="66FF33"/>
              </a:buClr>
              <a:buFont typeface="Wingdings" pitchFamily="2" charset="2"/>
              <a:buAutoNum type="arabicPeriod" startAt="5"/>
              <a:defRPr/>
            </a:pPr>
            <a:r>
              <a:rPr lang="fa-IR" sz="3000" b="1">
                <a:effectLst>
                  <a:outerShdw blurRad="38100" dist="38100" dir="2700000" algn="tl">
                    <a:srgbClr val="000000"/>
                  </a:outerShdw>
                </a:effectLst>
                <a:cs typeface="B Traffic" pitchFamily="2" charset="-78"/>
              </a:rPr>
              <a:t>هنگامی که فرد بخواهد با بهره برداری و یادگرفتن مطالب جدید از اشتباهات ، به زیردستان آموزش بدهد. </a:t>
            </a:r>
            <a:endParaRPr lang="en-US" sz="3000" b="1">
              <a:effectLst>
                <a:outerShdw blurRad="38100" dist="38100" dir="2700000" algn="tl">
                  <a:srgbClr val="000000"/>
                </a:outerShdw>
              </a:effectLst>
              <a:cs typeface="B Traffic"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65539"/>
                                        </p:tgtEl>
                                        <p:attrNameLst>
                                          <p:attrName>style.visibility</p:attrName>
                                        </p:attrNameLst>
                                      </p:cBhvr>
                                      <p:to>
                                        <p:strVal val="visible"/>
                                      </p:to>
                                    </p:set>
                                    <p:anim to="" calcmode="lin" valueType="num">
                                      <p:cBhvr>
                                        <p:cTn id="7" dur="1" fill="hold"/>
                                        <p:tgtEl>
                                          <p:spTgt spid="65539"/>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9" grpId="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E9D91DC0-49A7-434E-8F44-ADDCD3C96E69}" type="slidenum">
              <a:rPr lang="en-US"/>
              <a:pPr>
                <a:defRPr/>
              </a:pPr>
              <a:t>62</a:t>
            </a:fld>
            <a:endParaRPr lang="en-US"/>
          </a:p>
        </p:txBody>
      </p:sp>
      <p:sp>
        <p:nvSpPr>
          <p:cNvPr id="66562" name="Rectangle 2"/>
          <p:cNvSpPr>
            <a:spLocks noGrp="1" noChangeArrowheads="1"/>
          </p:cNvSpPr>
          <p:nvPr>
            <p:ph type="title"/>
          </p:nvPr>
        </p:nvSpPr>
        <p:spPr>
          <a:xfrm>
            <a:off x="457200" y="304800"/>
            <a:ext cx="8153400" cy="1431925"/>
          </a:xfrm>
        </p:spPr>
        <p:txBody>
          <a:bodyPr/>
          <a:lstStyle/>
          <a:p>
            <a:pPr marL="838200" indent="-838200" algn="ctr" rtl="1" eaLnBrk="1" hangingPunct="1">
              <a:defRPr/>
            </a:pPr>
            <a:r>
              <a:rPr lang="fa-IR" b="0" dirty="0">
                <a:solidFill>
                  <a:srgbClr val="FFFF00"/>
                </a:solidFill>
                <a:cs typeface="B Titr" pitchFamily="2" charset="-78"/>
              </a:rPr>
              <a:t>5. مصالحه</a:t>
            </a:r>
            <a:endParaRPr lang="en-US" b="0" dirty="0">
              <a:solidFill>
                <a:srgbClr val="FFFF00"/>
              </a:solidFill>
              <a:cs typeface="B Titr" pitchFamily="2" charset="-78"/>
            </a:endParaRPr>
          </a:p>
        </p:txBody>
      </p:sp>
      <p:sp>
        <p:nvSpPr>
          <p:cNvPr id="66563" name="Rectangle 3"/>
          <p:cNvSpPr>
            <a:spLocks noChangeArrowheads="1"/>
          </p:cNvSpPr>
          <p:nvPr/>
        </p:nvSpPr>
        <p:spPr bwMode="auto">
          <a:xfrm>
            <a:off x="838200" y="2209800"/>
            <a:ext cx="8001000" cy="4114800"/>
          </a:xfrm>
          <a:prstGeom prst="rect">
            <a:avLst/>
          </a:prstGeom>
          <a:noFill/>
          <a:ln w="9525">
            <a:noFill/>
            <a:miter lim="800000"/>
            <a:headEnd/>
            <a:tailEnd/>
          </a:ln>
          <a:effectLst/>
        </p:spPr>
        <p:txBody>
          <a:bodyPr/>
          <a:lstStyle/>
          <a:p>
            <a:pPr marL="609600" indent="-609600">
              <a:lnSpc>
                <a:spcPct val="120000"/>
              </a:lnSpc>
              <a:spcBef>
                <a:spcPct val="40000"/>
              </a:spcBef>
              <a:buClr>
                <a:srgbClr val="66FF33"/>
              </a:buClr>
              <a:buFont typeface="Wingdings" pitchFamily="2" charset="2"/>
              <a:buAutoNum type="arabicPeriod"/>
              <a:defRPr/>
            </a:pPr>
            <a:r>
              <a:rPr lang="fa-IR" sz="3000" b="1">
                <a:effectLst>
                  <a:outerShdw blurRad="38100" dist="38100" dir="2700000" algn="tl">
                    <a:srgbClr val="000000"/>
                  </a:outerShdw>
                </a:effectLst>
                <a:cs typeface="B Traffic" pitchFamily="2" charset="-78"/>
              </a:rPr>
              <a:t>هنگامی که هدفها مهم اند، ولی اهمیت آنها به آن اندازه نیست که موجب تشنج بیشتری شوند.</a:t>
            </a:r>
          </a:p>
          <a:p>
            <a:pPr marL="609600" indent="-609600">
              <a:lnSpc>
                <a:spcPct val="120000"/>
              </a:lnSpc>
              <a:spcBef>
                <a:spcPct val="40000"/>
              </a:spcBef>
              <a:buClr>
                <a:srgbClr val="66FF33"/>
              </a:buClr>
              <a:buFont typeface="Wingdings" pitchFamily="2" charset="2"/>
              <a:buAutoNum type="arabicPeriod"/>
              <a:defRPr/>
            </a:pPr>
            <a:r>
              <a:rPr lang="fa-IR" sz="3000" b="1">
                <a:effectLst>
                  <a:outerShdw blurRad="38100" dist="38100" dir="2700000" algn="tl">
                    <a:srgbClr val="000000"/>
                  </a:outerShdw>
                </a:effectLst>
                <a:cs typeface="B Traffic" pitchFamily="2" charset="-78"/>
              </a:rPr>
              <a:t>هنگامی که طرفهای مقابل دارای قدرتی برابر هستند، در پی تأمین هدفهای ناسازگار یا مانعه الجمع برآیند.</a:t>
            </a:r>
            <a:endParaRPr lang="en-US" sz="3000" b="1">
              <a:effectLst>
                <a:outerShdw blurRad="38100" dist="38100" dir="2700000" algn="tl">
                  <a:srgbClr val="000000"/>
                </a:outerShdw>
              </a:effectLst>
              <a:cs typeface="B Traffic"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66562"/>
                                        </p:tgtEl>
                                        <p:attrNameLst>
                                          <p:attrName>style.visibility</p:attrName>
                                        </p:attrNameLst>
                                      </p:cBhvr>
                                      <p:to>
                                        <p:strVal val="visible"/>
                                      </p:to>
                                    </p:set>
                                    <p:anim to="" calcmode="lin" valueType="num">
                                      <p:cBhvr>
                                        <p:cTn id="7" dur="1" fill="hold"/>
                                        <p:tgtEl>
                                          <p:spTgt spid="66562"/>
                                        </p:tgtEl>
                                        <p:attrNameLst>
                                          <p:attrName/>
                                        </p:attrNameLst>
                                      </p:cBhvr>
                                    </p:anim>
                                  </p:childTnLst>
                                </p:cTn>
                              </p:par>
                            </p:childTnLst>
                          </p:cTn>
                        </p:par>
                        <p:par>
                          <p:cTn id="8" fill="hold">
                            <p:stCondLst>
                              <p:cond delay="0"/>
                            </p:stCondLst>
                            <p:childTnLst>
                              <p:par>
                                <p:cTn id="9" presetID="24" presetClass="entr" presetSubtype="0" fill="hold" grpId="0" nodeType="afterEffect">
                                  <p:stCondLst>
                                    <p:cond delay="0"/>
                                  </p:stCondLst>
                                  <p:childTnLst>
                                    <p:set>
                                      <p:cBhvr>
                                        <p:cTn id="10" dur="1" fill="hold">
                                          <p:stCondLst>
                                            <p:cond delay="0"/>
                                          </p:stCondLst>
                                        </p:cTn>
                                        <p:tgtEl>
                                          <p:spTgt spid="66563"/>
                                        </p:tgtEl>
                                        <p:attrNameLst>
                                          <p:attrName>style.visibility</p:attrName>
                                        </p:attrNameLst>
                                      </p:cBhvr>
                                      <p:to>
                                        <p:strVal val="visible"/>
                                      </p:to>
                                    </p:set>
                                    <p:anim to="" calcmode="lin" valueType="num">
                                      <p:cBhvr>
                                        <p:cTn id="11" dur="1" fill="hold"/>
                                        <p:tgtEl>
                                          <p:spTgt spid="66563"/>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2" grpId="0"/>
      <p:bldP spid="66563" grpId="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726CD915-484E-4DC4-9F86-B227A66E3BF0}" type="slidenum">
              <a:rPr lang="en-US"/>
              <a:pPr>
                <a:defRPr/>
              </a:pPr>
              <a:t>63</a:t>
            </a:fld>
            <a:endParaRPr lang="en-US"/>
          </a:p>
        </p:txBody>
      </p:sp>
      <p:sp>
        <p:nvSpPr>
          <p:cNvPr id="67586" name="Rectangle 2"/>
          <p:cNvSpPr>
            <a:spLocks noGrp="1" noChangeArrowheads="1"/>
          </p:cNvSpPr>
          <p:nvPr>
            <p:ph type="title"/>
          </p:nvPr>
        </p:nvSpPr>
        <p:spPr>
          <a:xfrm>
            <a:off x="457200" y="304800"/>
            <a:ext cx="8153400" cy="1431925"/>
          </a:xfrm>
        </p:spPr>
        <p:txBody>
          <a:bodyPr/>
          <a:lstStyle/>
          <a:p>
            <a:pPr marL="838200" indent="-838200" algn="ctr" rtl="1" eaLnBrk="1" hangingPunct="1">
              <a:defRPr/>
            </a:pPr>
            <a:r>
              <a:rPr lang="fa-IR" sz="5400" b="0">
                <a:solidFill>
                  <a:srgbClr val="FFFF00"/>
                </a:solidFill>
                <a:cs typeface="B Titr" pitchFamily="2" charset="-78"/>
              </a:rPr>
              <a:t>5. مصالحه</a:t>
            </a:r>
            <a:endParaRPr lang="en-US" sz="5400" b="0">
              <a:solidFill>
                <a:srgbClr val="FFFF00"/>
              </a:solidFill>
              <a:cs typeface="B Titr" pitchFamily="2" charset="-78"/>
            </a:endParaRPr>
          </a:p>
        </p:txBody>
      </p:sp>
      <p:sp>
        <p:nvSpPr>
          <p:cNvPr id="67587" name="Rectangle 3"/>
          <p:cNvSpPr>
            <a:spLocks noChangeArrowheads="1"/>
          </p:cNvSpPr>
          <p:nvPr/>
        </p:nvSpPr>
        <p:spPr bwMode="auto">
          <a:xfrm>
            <a:off x="838200" y="2209800"/>
            <a:ext cx="8001000" cy="4114800"/>
          </a:xfrm>
          <a:prstGeom prst="rect">
            <a:avLst/>
          </a:prstGeom>
          <a:noFill/>
          <a:ln w="9525">
            <a:noFill/>
            <a:miter lim="800000"/>
            <a:headEnd/>
            <a:tailEnd/>
          </a:ln>
          <a:effectLst/>
        </p:spPr>
        <p:txBody>
          <a:bodyPr/>
          <a:lstStyle/>
          <a:p>
            <a:pPr marL="609600" indent="-609600">
              <a:lnSpc>
                <a:spcPct val="120000"/>
              </a:lnSpc>
              <a:spcBef>
                <a:spcPct val="40000"/>
              </a:spcBef>
              <a:buClr>
                <a:srgbClr val="66FF33"/>
              </a:buClr>
              <a:buFont typeface="Wingdings" pitchFamily="2" charset="2"/>
              <a:buAutoNum type="arabicPeriod" startAt="3"/>
              <a:defRPr/>
            </a:pPr>
            <a:r>
              <a:rPr lang="fa-IR" sz="3000" b="1">
                <a:effectLst>
                  <a:outerShdw blurRad="38100" dist="38100" dir="2700000" algn="tl">
                    <a:srgbClr val="000000"/>
                  </a:outerShdw>
                </a:effectLst>
                <a:cs typeface="B Traffic" pitchFamily="2" charset="-78"/>
              </a:rPr>
              <a:t>در رابطه با مسائل بسیار پیچیده، پیدا کردن یک راه حل موقت </a:t>
            </a:r>
          </a:p>
          <a:p>
            <a:pPr marL="609600" indent="-609600">
              <a:lnSpc>
                <a:spcPct val="120000"/>
              </a:lnSpc>
              <a:spcBef>
                <a:spcPct val="40000"/>
              </a:spcBef>
              <a:buClr>
                <a:srgbClr val="66FF33"/>
              </a:buClr>
              <a:buFont typeface="Wingdings" pitchFamily="2" charset="2"/>
              <a:buAutoNum type="arabicPeriod" startAt="3"/>
              <a:defRPr/>
            </a:pPr>
            <a:r>
              <a:rPr lang="fa-IR" sz="3000" b="1">
                <a:effectLst>
                  <a:outerShdw blurRad="38100" dist="38100" dir="2700000" algn="tl">
                    <a:srgbClr val="000000"/>
                  </a:outerShdw>
                </a:effectLst>
                <a:cs typeface="B Traffic" pitchFamily="2" charset="-78"/>
              </a:rPr>
              <a:t>وقت کای نداشتن و بر اثر فشارهایی که زمان وارد می آورد به یک راه مقتضی یا مناسب دست یافتن</a:t>
            </a:r>
          </a:p>
          <a:p>
            <a:pPr marL="609600" indent="-609600">
              <a:lnSpc>
                <a:spcPct val="120000"/>
              </a:lnSpc>
              <a:spcBef>
                <a:spcPct val="40000"/>
              </a:spcBef>
              <a:buClr>
                <a:srgbClr val="66FF33"/>
              </a:buClr>
              <a:buFont typeface="Wingdings" pitchFamily="2" charset="2"/>
              <a:buAutoNum type="arabicPeriod" startAt="3"/>
              <a:defRPr/>
            </a:pPr>
            <a:r>
              <a:rPr lang="fa-IR" sz="3000" b="1">
                <a:effectLst>
                  <a:outerShdw blurRad="38100" dist="38100" dir="2700000" algn="tl">
                    <a:srgbClr val="000000"/>
                  </a:outerShdw>
                </a:effectLst>
                <a:cs typeface="B Traffic" pitchFamily="2" charset="-78"/>
              </a:rPr>
              <a:t>کسب نوعی حمایت، البته اگررقابت با اشتراک مساعی کارساز نباشد.</a:t>
            </a:r>
            <a:endParaRPr lang="en-US" sz="3000" b="1">
              <a:effectLst>
                <a:outerShdw blurRad="38100" dist="38100" dir="2700000" algn="tl">
                  <a:srgbClr val="000000"/>
                </a:outerShdw>
              </a:effectLst>
              <a:cs typeface="B Traffic"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67587"/>
                                        </p:tgtEl>
                                        <p:attrNameLst>
                                          <p:attrName>style.visibility</p:attrName>
                                        </p:attrNameLst>
                                      </p:cBhvr>
                                      <p:to>
                                        <p:strVal val="visible"/>
                                      </p:to>
                                    </p:set>
                                    <p:anim to="" calcmode="lin" valueType="num">
                                      <p:cBhvr>
                                        <p:cTn id="7" dur="1" fill="hold"/>
                                        <p:tgtEl>
                                          <p:spTgt spid="67587"/>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7" grpId="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98116EFD-8FB4-4B5B-93F4-DAFFAF65079F}" type="slidenum">
              <a:rPr lang="en-US"/>
              <a:pPr>
                <a:defRPr/>
              </a:pPr>
              <a:t>64</a:t>
            </a:fld>
            <a:endParaRPr lang="en-US"/>
          </a:p>
        </p:txBody>
      </p:sp>
      <p:sp>
        <p:nvSpPr>
          <p:cNvPr id="68610" name="WordArt 2"/>
          <p:cNvSpPr>
            <a:spLocks noChangeArrowheads="1" noChangeShapeType="1" noTextEdit="1"/>
          </p:cNvSpPr>
          <p:nvPr/>
        </p:nvSpPr>
        <p:spPr bwMode="auto">
          <a:xfrm>
            <a:off x="3048000" y="2265363"/>
            <a:ext cx="2514600" cy="3678237"/>
          </a:xfrm>
          <a:prstGeom prst="rect">
            <a:avLst/>
          </a:prstGeom>
        </p:spPr>
        <p:txBody>
          <a:bodyPr wrap="none" fromWordArt="1">
            <a:prstTxWarp prst="textPlain">
              <a:avLst>
                <a:gd name="adj" fmla="val 50000"/>
              </a:avLst>
            </a:prstTxWarp>
          </a:bodyPr>
          <a:lstStyle/>
          <a:p>
            <a:pPr algn="ctr"/>
            <a:r>
              <a:rPr lang="fa-IR" sz="96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a:cs typeface="Arial"/>
              </a:rPr>
              <a:t>پایان</a:t>
            </a:r>
            <a:endParaRPr lang="en-US" sz="96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a:cs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68610"/>
                                        </p:tgtEl>
                                        <p:attrNameLst>
                                          <p:attrName>style.visibility</p:attrName>
                                        </p:attrNameLst>
                                      </p:cBhvr>
                                      <p:to>
                                        <p:strVal val="visible"/>
                                      </p:to>
                                    </p:set>
                                    <p:anim to="" calcmode="lin" valueType="num">
                                      <p:cBhvr>
                                        <p:cTn id="7" dur="1" fill="hold"/>
                                        <p:tgtEl>
                                          <p:spTgt spid="68610"/>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F2C82D17-8321-454E-81E1-9BF4C8055171}" type="slidenum">
              <a:rPr lang="en-US"/>
              <a:pPr>
                <a:defRPr/>
              </a:pPr>
              <a:t>7</a:t>
            </a:fld>
            <a:endParaRPr lang="en-US"/>
          </a:p>
        </p:txBody>
      </p:sp>
      <p:sp>
        <p:nvSpPr>
          <p:cNvPr id="10242" name="Rectangle 2"/>
          <p:cNvSpPr>
            <a:spLocks noGrp="1" noChangeArrowheads="1"/>
          </p:cNvSpPr>
          <p:nvPr>
            <p:ph type="title"/>
          </p:nvPr>
        </p:nvSpPr>
        <p:spPr/>
        <p:txBody>
          <a:bodyPr/>
          <a:lstStyle/>
          <a:p>
            <a:pPr algn="ctr" rtl="1" eaLnBrk="1" hangingPunct="1">
              <a:defRPr/>
            </a:pPr>
            <a:r>
              <a:rPr lang="fa-IR" sz="6600" dirty="0" smtClean="0">
                <a:solidFill>
                  <a:srgbClr val="FFFF00"/>
                </a:solidFill>
                <a:latin typeface="IranNastaliq" pitchFamily="18" charset="0"/>
              </a:rPr>
              <a:t>تعریف تعارض </a:t>
            </a:r>
            <a:endParaRPr lang="en-US" sz="6600" dirty="0" smtClean="0">
              <a:solidFill>
                <a:srgbClr val="FFFF00"/>
              </a:solidFill>
              <a:latin typeface="IranNastaliq" pitchFamily="18" charset="0"/>
            </a:endParaRPr>
          </a:p>
        </p:txBody>
      </p:sp>
      <p:sp>
        <p:nvSpPr>
          <p:cNvPr id="10243" name="Rectangle 3"/>
          <p:cNvSpPr>
            <a:spLocks noGrp="1" noChangeArrowheads="1"/>
          </p:cNvSpPr>
          <p:nvPr>
            <p:ph type="body" idx="1"/>
          </p:nvPr>
        </p:nvSpPr>
        <p:spPr/>
        <p:txBody>
          <a:bodyPr/>
          <a:lstStyle/>
          <a:p>
            <a:pPr algn="r" rtl="1" eaLnBrk="1" hangingPunct="1">
              <a:lnSpc>
                <a:spcPct val="130000"/>
              </a:lnSpc>
              <a:spcBef>
                <a:spcPct val="50000"/>
              </a:spcBef>
              <a:defRPr/>
            </a:pPr>
            <a:r>
              <a:rPr lang="fa-IR" b="1">
                <a:cs typeface="B Traffic" pitchFamily="2" charset="-78"/>
              </a:rPr>
              <a:t>فرآیندی که در آن نوعی تلاش آگاهانه به وسیله فرد «الف» انجام می گیرد تا تلاشهای فرد «ب» را خنثی کند از طریق سد کردن راه او که در نتیجه «ب» در مسیر نیل به هدف خود مستأصل می شود یا اینکه فرد «الف» بدان وسیله بر میزان منافع خود می افزاید</a:t>
            </a:r>
            <a:endParaRPr lang="en-US" b="1">
              <a:cs typeface="B Traffic"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10242"/>
                                        </p:tgtEl>
                                        <p:attrNameLst>
                                          <p:attrName>style.visibility</p:attrName>
                                        </p:attrNameLst>
                                      </p:cBhvr>
                                      <p:to>
                                        <p:strVal val="visible"/>
                                      </p:to>
                                    </p:set>
                                    <p:anim to="" calcmode="lin" valueType="num">
                                      <p:cBhvr>
                                        <p:cTn id="7" dur="1" fill="hold"/>
                                        <p:tgtEl>
                                          <p:spTgt spid="10242"/>
                                        </p:tgtEl>
                                        <p:attrNameLst>
                                          <p:attrName/>
                                        </p:attrNameLst>
                                      </p:cBhvr>
                                    </p:anim>
                                  </p:childTnLst>
                                </p:cTn>
                              </p:par>
                            </p:childTnLst>
                          </p:cTn>
                        </p:par>
                        <p:par>
                          <p:cTn id="8" fill="hold">
                            <p:stCondLst>
                              <p:cond delay="0"/>
                            </p:stCondLst>
                            <p:childTnLst>
                              <p:par>
                                <p:cTn id="9" presetID="24" presetClass="entr" presetSubtype="0" fill="hold" grpId="0" nodeType="afterEffect">
                                  <p:stCondLst>
                                    <p:cond delay="0"/>
                                  </p:stCondLst>
                                  <p:childTnLst>
                                    <p:set>
                                      <p:cBhvr>
                                        <p:cTn id="10" dur="1" fill="hold">
                                          <p:stCondLst>
                                            <p:cond delay="0"/>
                                          </p:stCondLst>
                                        </p:cTn>
                                        <p:tgtEl>
                                          <p:spTgt spid="10243">
                                            <p:txEl>
                                              <p:pRg st="0" end="0"/>
                                            </p:txEl>
                                          </p:spTgt>
                                        </p:tgtEl>
                                        <p:attrNameLst>
                                          <p:attrName>style.visibility</p:attrName>
                                        </p:attrNameLst>
                                      </p:cBhvr>
                                      <p:to>
                                        <p:strVal val="visible"/>
                                      </p:to>
                                    </p:set>
                                    <p:anim to="" calcmode="lin" valueType="num">
                                      <p:cBhvr>
                                        <p:cTn id="11" dur="1" fill="hold"/>
                                        <p:tgtEl>
                                          <p:spTgt spid="1024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P spid="1024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68AF9BBD-7783-4688-B547-11FCF5A90BDA}" type="slidenum">
              <a:rPr lang="en-US"/>
              <a:pPr>
                <a:defRPr/>
              </a:pPr>
              <a:t>8</a:t>
            </a:fld>
            <a:endParaRPr lang="en-US"/>
          </a:p>
        </p:txBody>
      </p:sp>
      <p:sp>
        <p:nvSpPr>
          <p:cNvPr id="11266" name="Rectangle 2"/>
          <p:cNvSpPr>
            <a:spLocks noGrp="1" noChangeArrowheads="1"/>
          </p:cNvSpPr>
          <p:nvPr>
            <p:ph type="title"/>
          </p:nvPr>
        </p:nvSpPr>
        <p:spPr/>
        <p:txBody>
          <a:bodyPr/>
          <a:lstStyle/>
          <a:p>
            <a:pPr algn="ctr" rtl="1" eaLnBrk="1" hangingPunct="1">
              <a:defRPr/>
            </a:pPr>
            <a:r>
              <a:rPr lang="fa-IR" sz="6000" dirty="0" smtClean="0">
                <a:solidFill>
                  <a:srgbClr val="FFFF00"/>
                </a:solidFill>
                <a:latin typeface="IranNastaliq" pitchFamily="18" charset="0"/>
              </a:rPr>
              <a:t>سیر تکاملی اندیشه تعارض</a:t>
            </a:r>
            <a:endParaRPr lang="en-US" sz="6000" dirty="0" smtClean="0">
              <a:solidFill>
                <a:srgbClr val="FFFF00"/>
              </a:solidFill>
              <a:latin typeface="IranNastaliq" pitchFamily="18" charset="0"/>
            </a:endParaRPr>
          </a:p>
        </p:txBody>
      </p:sp>
      <p:sp>
        <p:nvSpPr>
          <p:cNvPr id="11267" name="Rectangle 3"/>
          <p:cNvSpPr>
            <a:spLocks noGrp="1" noChangeArrowheads="1"/>
          </p:cNvSpPr>
          <p:nvPr>
            <p:ph type="body" idx="1"/>
          </p:nvPr>
        </p:nvSpPr>
        <p:spPr/>
        <p:txBody>
          <a:bodyPr/>
          <a:lstStyle/>
          <a:p>
            <a:pPr marL="609600" indent="-609600" algn="r" rtl="1" eaLnBrk="1" hangingPunct="1">
              <a:lnSpc>
                <a:spcPct val="130000"/>
              </a:lnSpc>
              <a:spcBef>
                <a:spcPct val="50000"/>
              </a:spcBef>
              <a:buFont typeface="Wingdings" pitchFamily="2" charset="2"/>
              <a:buNone/>
              <a:defRPr/>
            </a:pPr>
            <a:r>
              <a:rPr lang="fa-IR" b="1">
                <a:cs typeface="B Traffic" pitchFamily="2" charset="-78"/>
              </a:rPr>
              <a:t>سه دیدگاه در مورد تعارض مطرح است : </a:t>
            </a:r>
            <a:endParaRPr lang="en-US" b="1">
              <a:cs typeface="B Traffic" pitchFamily="2" charset="-78"/>
            </a:endParaRPr>
          </a:p>
          <a:p>
            <a:pPr marL="990600" lvl="1" indent="-533400" algn="r" rtl="1" eaLnBrk="1" hangingPunct="1">
              <a:lnSpc>
                <a:spcPct val="130000"/>
              </a:lnSpc>
              <a:spcBef>
                <a:spcPct val="50000"/>
              </a:spcBef>
              <a:buFontTx/>
              <a:buAutoNum type="arabicPeriod"/>
              <a:defRPr/>
            </a:pPr>
            <a:r>
              <a:rPr lang="fa-IR" b="1">
                <a:cs typeface="B Traffic" pitchFamily="2" charset="-78"/>
              </a:rPr>
              <a:t>دیدگاه سنتی </a:t>
            </a:r>
            <a:r>
              <a:rPr lang="en-US" sz="2000" b="1">
                <a:cs typeface="B Traffic" pitchFamily="2" charset="-78"/>
              </a:rPr>
              <a:t>(Traditional View)</a:t>
            </a:r>
          </a:p>
          <a:p>
            <a:pPr marL="990600" lvl="1" indent="-533400" algn="r" rtl="1" eaLnBrk="1" hangingPunct="1">
              <a:lnSpc>
                <a:spcPct val="130000"/>
              </a:lnSpc>
              <a:spcBef>
                <a:spcPct val="50000"/>
              </a:spcBef>
              <a:buFontTx/>
              <a:buAutoNum type="arabicPeriod"/>
              <a:defRPr/>
            </a:pPr>
            <a:r>
              <a:rPr lang="fa-IR" b="1">
                <a:cs typeface="B Traffic" pitchFamily="2" charset="-78"/>
              </a:rPr>
              <a:t>دیدگاه روابط انسانی </a:t>
            </a:r>
            <a:r>
              <a:rPr lang="en-US" sz="2000" b="1">
                <a:cs typeface="B Traffic" pitchFamily="2" charset="-78"/>
              </a:rPr>
              <a:t>(Human Relations View)</a:t>
            </a:r>
          </a:p>
          <a:p>
            <a:pPr marL="990600" lvl="1" indent="-533400" algn="r" rtl="1" eaLnBrk="1" hangingPunct="1">
              <a:lnSpc>
                <a:spcPct val="130000"/>
              </a:lnSpc>
              <a:spcBef>
                <a:spcPct val="50000"/>
              </a:spcBef>
              <a:buFontTx/>
              <a:buAutoNum type="arabicPeriod"/>
              <a:defRPr/>
            </a:pPr>
            <a:r>
              <a:rPr lang="fa-IR" b="1">
                <a:cs typeface="B Traffic" pitchFamily="2" charset="-78"/>
              </a:rPr>
              <a:t>مکتب تعامل </a:t>
            </a:r>
            <a:r>
              <a:rPr lang="en-US" sz="2000" b="1">
                <a:cs typeface="B Traffic" pitchFamily="2" charset="-78"/>
              </a:rPr>
              <a:t>(Interaction's View)</a:t>
            </a:r>
            <a:endParaRPr lang="fa-IR" b="1">
              <a:cs typeface="B Traffic" pitchFamily="2" charset="-78"/>
            </a:endParaRPr>
          </a:p>
          <a:p>
            <a:pPr marL="990600" lvl="1" indent="-533400" algn="r" rtl="1" eaLnBrk="1" hangingPunct="1">
              <a:lnSpc>
                <a:spcPct val="130000"/>
              </a:lnSpc>
              <a:spcBef>
                <a:spcPct val="50000"/>
              </a:spcBef>
              <a:buFontTx/>
              <a:buAutoNum type="arabicPeriod"/>
              <a:defRPr/>
            </a:pPr>
            <a:endParaRPr lang="en-US" b="1">
              <a:cs typeface="B Traffic"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11266"/>
                                        </p:tgtEl>
                                        <p:attrNameLst>
                                          <p:attrName>style.visibility</p:attrName>
                                        </p:attrNameLst>
                                      </p:cBhvr>
                                      <p:to>
                                        <p:strVal val="visible"/>
                                      </p:to>
                                    </p:set>
                                    <p:anim to="" calcmode="lin" valueType="num">
                                      <p:cBhvr>
                                        <p:cTn id="7" dur="1" fill="hold"/>
                                        <p:tgtEl>
                                          <p:spTgt spid="11266"/>
                                        </p:tgtEl>
                                        <p:attrNameLst>
                                          <p:attrName/>
                                        </p:attrNameLst>
                                      </p:cBhvr>
                                    </p:anim>
                                  </p:childTnLst>
                                </p:cTn>
                              </p:par>
                            </p:childTnLst>
                          </p:cTn>
                        </p:par>
                        <p:par>
                          <p:cTn id="8" fill="hold">
                            <p:stCondLst>
                              <p:cond delay="0"/>
                            </p:stCondLst>
                            <p:childTnLst>
                              <p:par>
                                <p:cTn id="9" presetID="24" presetClass="entr" presetSubtype="0" fill="hold" grpId="0" nodeType="afterEffect">
                                  <p:stCondLst>
                                    <p:cond delay="0"/>
                                  </p:stCondLst>
                                  <p:childTnLst>
                                    <p:set>
                                      <p:cBhvr>
                                        <p:cTn id="10" dur="1" fill="hold">
                                          <p:stCondLst>
                                            <p:cond delay="0"/>
                                          </p:stCondLst>
                                        </p:cTn>
                                        <p:tgtEl>
                                          <p:spTgt spid="11267">
                                            <p:txEl>
                                              <p:pRg st="0" end="0"/>
                                            </p:txEl>
                                          </p:spTgt>
                                        </p:tgtEl>
                                        <p:attrNameLst>
                                          <p:attrName>style.visibility</p:attrName>
                                        </p:attrNameLst>
                                      </p:cBhvr>
                                      <p:to>
                                        <p:strVal val="visible"/>
                                      </p:to>
                                    </p:set>
                                    <p:anim to="" calcmode="lin" valueType="num">
                                      <p:cBhvr>
                                        <p:cTn id="11" dur="1" fill="hold"/>
                                        <p:tgtEl>
                                          <p:spTgt spid="11267">
                                            <p:txEl>
                                              <p:pRg st="0" end="0"/>
                                            </p:txEl>
                                          </p:spTgt>
                                        </p:tgtEl>
                                        <p:attrNameLst>
                                          <p:attrName/>
                                        </p:attrNameLst>
                                      </p:cBhvr>
                                    </p:anim>
                                  </p:childTnLst>
                                </p:cTn>
                              </p:par>
                            </p:childTnLst>
                          </p:cTn>
                        </p:par>
                        <p:par>
                          <p:cTn id="12" fill="hold">
                            <p:stCondLst>
                              <p:cond delay="0"/>
                            </p:stCondLst>
                            <p:childTnLst>
                              <p:par>
                                <p:cTn id="13" presetID="24" presetClass="entr" presetSubtype="0" fill="hold" grpId="0" nodeType="afterEffect">
                                  <p:stCondLst>
                                    <p:cond delay="0"/>
                                  </p:stCondLst>
                                  <p:childTnLst>
                                    <p:set>
                                      <p:cBhvr>
                                        <p:cTn id="14" dur="1" fill="hold">
                                          <p:stCondLst>
                                            <p:cond delay="0"/>
                                          </p:stCondLst>
                                        </p:cTn>
                                        <p:tgtEl>
                                          <p:spTgt spid="11267">
                                            <p:txEl>
                                              <p:pRg st="1" end="1"/>
                                            </p:txEl>
                                          </p:spTgt>
                                        </p:tgtEl>
                                        <p:attrNameLst>
                                          <p:attrName>style.visibility</p:attrName>
                                        </p:attrNameLst>
                                      </p:cBhvr>
                                      <p:to>
                                        <p:strVal val="visible"/>
                                      </p:to>
                                    </p:set>
                                    <p:anim to="" calcmode="lin" valueType="num">
                                      <p:cBhvr>
                                        <p:cTn id="15" dur="1" fill="hold"/>
                                        <p:tgtEl>
                                          <p:spTgt spid="11267">
                                            <p:txEl>
                                              <p:pRg st="1" end="1"/>
                                            </p:txEl>
                                          </p:spTgt>
                                        </p:tgtEl>
                                        <p:attrNameLst>
                                          <p:attrName/>
                                        </p:attrNameLst>
                                      </p:cBhvr>
                                    </p:anim>
                                  </p:childTnLst>
                                </p:cTn>
                              </p:par>
                            </p:childTnLst>
                          </p:cTn>
                        </p:par>
                        <p:par>
                          <p:cTn id="16" fill="hold">
                            <p:stCondLst>
                              <p:cond delay="0"/>
                            </p:stCondLst>
                            <p:childTnLst>
                              <p:par>
                                <p:cTn id="17" presetID="24" presetClass="entr" presetSubtype="0" fill="hold" grpId="0" nodeType="afterEffect">
                                  <p:stCondLst>
                                    <p:cond delay="0"/>
                                  </p:stCondLst>
                                  <p:childTnLst>
                                    <p:set>
                                      <p:cBhvr>
                                        <p:cTn id="18" dur="1" fill="hold">
                                          <p:stCondLst>
                                            <p:cond delay="0"/>
                                          </p:stCondLst>
                                        </p:cTn>
                                        <p:tgtEl>
                                          <p:spTgt spid="11267">
                                            <p:txEl>
                                              <p:pRg st="2" end="2"/>
                                            </p:txEl>
                                          </p:spTgt>
                                        </p:tgtEl>
                                        <p:attrNameLst>
                                          <p:attrName>style.visibility</p:attrName>
                                        </p:attrNameLst>
                                      </p:cBhvr>
                                      <p:to>
                                        <p:strVal val="visible"/>
                                      </p:to>
                                    </p:set>
                                    <p:anim to="" calcmode="lin" valueType="num">
                                      <p:cBhvr>
                                        <p:cTn id="19" dur="1" fill="hold"/>
                                        <p:tgtEl>
                                          <p:spTgt spid="11267">
                                            <p:txEl>
                                              <p:pRg st="2" end="2"/>
                                            </p:txEl>
                                          </p:spTgt>
                                        </p:tgtEl>
                                        <p:attrNameLst>
                                          <p:attrName/>
                                        </p:attrNameLst>
                                      </p:cBhvr>
                                    </p:anim>
                                  </p:childTnLst>
                                </p:cTn>
                              </p:par>
                            </p:childTnLst>
                          </p:cTn>
                        </p:par>
                        <p:par>
                          <p:cTn id="20" fill="hold">
                            <p:stCondLst>
                              <p:cond delay="0"/>
                            </p:stCondLst>
                            <p:childTnLst>
                              <p:par>
                                <p:cTn id="21" presetID="24" presetClass="entr" presetSubtype="0" fill="hold" grpId="0" nodeType="afterEffect">
                                  <p:stCondLst>
                                    <p:cond delay="0"/>
                                  </p:stCondLst>
                                  <p:childTnLst>
                                    <p:set>
                                      <p:cBhvr>
                                        <p:cTn id="22" dur="1" fill="hold">
                                          <p:stCondLst>
                                            <p:cond delay="0"/>
                                          </p:stCondLst>
                                        </p:cTn>
                                        <p:tgtEl>
                                          <p:spTgt spid="11267">
                                            <p:txEl>
                                              <p:pRg st="3" end="3"/>
                                            </p:txEl>
                                          </p:spTgt>
                                        </p:tgtEl>
                                        <p:attrNameLst>
                                          <p:attrName>style.visibility</p:attrName>
                                        </p:attrNameLst>
                                      </p:cBhvr>
                                      <p:to>
                                        <p:strVal val="visible"/>
                                      </p:to>
                                    </p:set>
                                    <p:anim to="" calcmode="lin" valueType="num">
                                      <p:cBhvr>
                                        <p:cTn id="23" dur="1" fill="hold"/>
                                        <p:tgtEl>
                                          <p:spTgt spid="11267">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P spid="11267"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987553B5-3D2C-4F59-88F5-340B4C9DDC07}" type="slidenum">
              <a:rPr lang="en-US"/>
              <a:pPr>
                <a:defRPr/>
              </a:pPr>
              <a:t>9</a:t>
            </a:fld>
            <a:endParaRPr lang="en-US"/>
          </a:p>
        </p:txBody>
      </p:sp>
      <p:sp>
        <p:nvSpPr>
          <p:cNvPr id="12290" name="Rectangle 2"/>
          <p:cNvSpPr>
            <a:spLocks noGrp="1" noChangeArrowheads="1"/>
          </p:cNvSpPr>
          <p:nvPr>
            <p:ph type="title"/>
          </p:nvPr>
        </p:nvSpPr>
        <p:spPr>
          <a:xfrm>
            <a:off x="457200" y="304800"/>
            <a:ext cx="8153400" cy="1431925"/>
          </a:xfrm>
        </p:spPr>
        <p:txBody>
          <a:bodyPr/>
          <a:lstStyle/>
          <a:p>
            <a:pPr marL="838200" indent="-838200" algn="ctr" rtl="1" eaLnBrk="1" hangingPunct="1">
              <a:defRPr/>
            </a:pPr>
            <a:r>
              <a:rPr lang="fa-IR" sz="3600" b="0" dirty="0" smtClean="0">
                <a:solidFill>
                  <a:srgbClr val="FFFF00"/>
                </a:solidFill>
                <a:latin typeface="IranNastaliq" pitchFamily="18" charset="0"/>
              </a:rPr>
              <a:t>1.</a:t>
            </a:r>
            <a:r>
              <a:rPr lang="fa-IR" sz="6000" b="0" dirty="0" smtClean="0">
                <a:solidFill>
                  <a:srgbClr val="FFFF00"/>
                </a:solidFill>
                <a:latin typeface="IranNastaliq" pitchFamily="18" charset="0"/>
              </a:rPr>
              <a:t> </a:t>
            </a:r>
            <a:r>
              <a:rPr lang="fa-IR" sz="5400" dirty="0" smtClean="0">
                <a:solidFill>
                  <a:srgbClr val="FFFF00"/>
                </a:solidFill>
                <a:latin typeface="IranNastaliq" pitchFamily="18" charset="0"/>
              </a:rPr>
              <a:t>دیدگاه سنتی  </a:t>
            </a:r>
            <a:r>
              <a:rPr lang="en-US" sz="2400" b="0" dirty="0" smtClean="0">
                <a:solidFill>
                  <a:srgbClr val="FFFF00"/>
                </a:solidFill>
                <a:latin typeface="IranNastaliq" pitchFamily="18" charset="0"/>
              </a:rPr>
              <a:t>Traditional View</a:t>
            </a:r>
          </a:p>
        </p:txBody>
      </p:sp>
      <p:sp>
        <p:nvSpPr>
          <p:cNvPr id="12291" name="Rectangle 3"/>
          <p:cNvSpPr>
            <a:spLocks noChangeArrowheads="1"/>
          </p:cNvSpPr>
          <p:nvPr/>
        </p:nvSpPr>
        <p:spPr bwMode="auto">
          <a:xfrm>
            <a:off x="1143000" y="2209800"/>
            <a:ext cx="7543800" cy="4114800"/>
          </a:xfrm>
          <a:prstGeom prst="rect">
            <a:avLst/>
          </a:prstGeom>
          <a:noFill/>
          <a:ln w="9525">
            <a:noFill/>
            <a:miter lim="800000"/>
            <a:headEnd/>
            <a:tailEnd/>
          </a:ln>
          <a:effectLst/>
        </p:spPr>
        <p:txBody>
          <a:bodyPr/>
          <a:lstStyle/>
          <a:p>
            <a:pPr marL="609600" indent="-609600">
              <a:lnSpc>
                <a:spcPct val="130000"/>
              </a:lnSpc>
              <a:spcBef>
                <a:spcPct val="50000"/>
              </a:spcBef>
              <a:buClr>
                <a:schemeClr val="hlink"/>
              </a:buClr>
              <a:buSzPct val="70000"/>
              <a:buFont typeface="Wingdings" pitchFamily="2" charset="2"/>
              <a:buAutoNum type="arabicPeriod"/>
              <a:defRPr/>
            </a:pPr>
            <a:r>
              <a:rPr lang="fa-IR" sz="3200" b="1">
                <a:effectLst>
                  <a:outerShdw blurRad="38100" dist="38100" dir="2700000" algn="tl">
                    <a:srgbClr val="000000"/>
                  </a:outerShdw>
                </a:effectLst>
                <a:cs typeface="B Traffic" pitchFamily="2" charset="-78"/>
              </a:rPr>
              <a:t>در دیدگاه سنتی فرض بر این است که تعارض بد است ، بار منفی دارد و مترادف است با سرکشی ، تمرد ، تخریب و بی نظمی. </a:t>
            </a:r>
          </a:p>
          <a:p>
            <a:pPr marL="609600" indent="-609600">
              <a:lnSpc>
                <a:spcPct val="130000"/>
              </a:lnSpc>
              <a:spcBef>
                <a:spcPct val="50000"/>
              </a:spcBef>
              <a:buClr>
                <a:schemeClr val="hlink"/>
              </a:buClr>
              <a:buSzPct val="70000"/>
              <a:buFont typeface="Wingdings" pitchFamily="2" charset="2"/>
              <a:buAutoNum type="arabicPeriod"/>
              <a:defRPr/>
            </a:pPr>
            <a:r>
              <a:rPr lang="fa-IR" sz="3200" b="1">
                <a:effectLst>
                  <a:outerShdw blurRad="38100" dist="38100" dir="2700000" algn="tl">
                    <a:srgbClr val="000000"/>
                  </a:outerShdw>
                </a:effectLst>
                <a:cs typeface="B Traffic" pitchFamily="2" charset="-78"/>
              </a:rPr>
              <a:t>طبق این تعریف تعارض زیانبار است و باید از آن اجتناب کرد.</a:t>
            </a:r>
            <a:endParaRPr lang="en-US" sz="3200" b="1">
              <a:effectLst>
                <a:outerShdw blurRad="38100" dist="38100" dir="2700000" algn="tl">
                  <a:srgbClr val="000000"/>
                </a:outerShdw>
              </a:effectLst>
              <a:cs typeface="B Traffic"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12290"/>
                                        </p:tgtEl>
                                        <p:attrNameLst>
                                          <p:attrName>style.visibility</p:attrName>
                                        </p:attrNameLst>
                                      </p:cBhvr>
                                      <p:to>
                                        <p:strVal val="visible"/>
                                      </p:to>
                                    </p:set>
                                    <p:anim to="" calcmode="lin" valueType="num">
                                      <p:cBhvr>
                                        <p:cTn id="7" dur="1" fill="hold"/>
                                        <p:tgtEl>
                                          <p:spTgt spid="12290"/>
                                        </p:tgtEl>
                                        <p:attrNameLst>
                                          <p:attrName/>
                                        </p:attrNameLst>
                                      </p:cBhvr>
                                    </p:anim>
                                  </p:childTnLst>
                                </p:cTn>
                              </p:par>
                            </p:childTnLst>
                          </p:cTn>
                        </p:par>
                        <p:par>
                          <p:cTn id="8" fill="hold">
                            <p:stCondLst>
                              <p:cond delay="0"/>
                            </p:stCondLst>
                            <p:childTnLst>
                              <p:par>
                                <p:cTn id="9" presetID="24" presetClass="entr" presetSubtype="0" fill="hold" grpId="0" nodeType="afterEffect">
                                  <p:stCondLst>
                                    <p:cond delay="0"/>
                                  </p:stCondLst>
                                  <p:childTnLst>
                                    <p:set>
                                      <p:cBhvr>
                                        <p:cTn id="10" dur="1" fill="hold">
                                          <p:stCondLst>
                                            <p:cond delay="0"/>
                                          </p:stCondLst>
                                        </p:cTn>
                                        <p:tgtEl>
                                          <p:spTgt spid="12291"/>
                                        </p:tgtEl>
                                        <p:attrNameLst>
                                          <p:attrName>style.visibility</p:attrName>
                                        </p:attrNameLst>
                                      </p:cBhvr>
                                      <p:to>
                                        <p:strVal val="visible"/>
                                      </p:to>
                                    </p:set>
                                    <p:anim to="" calcmode="lin" valueType="num">
                                      <p:cBhvr>
                                        <p:cTn id="11" dur="1" fill="hold"/>
                                        <p:tgtEl>
                                          <p:spTgt spid="12291"/>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P spid="12291" grpId="0"/>
    </p:bldLst>
  </p:timing>
</p:sld>
</file>

<file path=ppt/theme/theme1.xml><?xml version="1.0" encoding="utf-8"?>
<a:theme xmlns:a="http://schemas.openxmlformats.org/drawingml/2006/main" name="Conflict Management">
  <a:themeElements>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fontScheme name="Shimmer">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himmer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clrMap bg1="dk2" tx1="lt1" bg2="dk1" tx2="lt2" accent1="accent1" accent2="accent2" accent3="accent3" accent4="accent4" accent5="accent5" accent6="accent6" hlink="hlink" folHlink="folHlink"/>
    </a:extraClrScheme>
    <a:extraClrScheme>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clrMap bg1="dk2" tx1="lt1" bg2="dk1" tx2="lt2" accent1="accent1" accent2="accent2" accent3="accent3" accent4="accent4" accent5="accent5" accent6="accent6" hlink="hlink" folHlink="folHlink"/>
    </a:extraClrScheme>
    <a:extraClrScheme>
      <a:clrScheme name="Shimmer 3">
        <a:dk1>
          <a:srgbClr val="6600CC"/>
        </a:dk1>
        <a:lt1>
          <a:srgbClr val="FFFFFF"/>
        </a:lt1>
        <a:dk2>
          <a:srgbClr val="4B0096"/>
        </a:dk2>
        <a:lt2>
          <a:srgbClr val="CDD7DF"/>
        </a:lt2>
        <a:accent1>
          <a:srgbClr val="9999FF"/>
        </a:accent1>
        <a:accent2>
          <a:srgbClr val="7850BA"/>
        </a:accent2>
        <a:accent3>
          <a:srgbClr val="B1AAC9"/>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Shimmer 4">
        <a:dk1>
          <a:srgbClr val="55863C"/>
        </a:dk1>
        <a:lt1>
          <a:srgbClr val="FFFFFF"/>
        </a:lt1>
        <a:dk2>
          <a:srgbClr val="375F2F"/>
        </a:dk2>
        <a:lt2>
          <a:srgbClr val="D1EFB3"/>
        </a:lt2>
        <a:accent1>
          <a:srgbClr val="00CC66"/>
        </a:accent1>
        <a:accent2>
          <a:srgbClr val="8EAC66"/>
        </a:accent2>
        <a:accent3>
          <a:srgbClr val="AEB6AD"/>
        </a:accent3>
        <a:accent4>
          <a:srgbClr val="DADADA"/>
        </a:accent4>
        <a:accent5>
          <a:srgbClr val="AAE2B8"/>
        </a:accent5>
        <a:accent6>
          <a:srgbClr val="809B5C"/>
        </a:accent6>
        <a:hlink>
          <a:srgbClr val="B4EF7F"/>
        </a:hlink>
        <a:folHlink>
          <a:srgbClr val="F8F6AC"/>
        </a:folHlink>
      </a:clrScheme>
      <a:clrMap bg1="dk2" tx1="lt1" bg2="dk1" tx2="lt2" accent1="accent1" accent2="accent2" accent3="accent3" accent4="accent4" accent5="accent5" accent6="accent6" hlink="hlink" folHlink="folHlink"/>
    </a:extraClrScheme>
    <a:extraClrScheme>
      <a:clrScheme name="Shimmer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clrMap bg1="dk2" tx1="lt1" bg2="dk1" tx2="lt2" accent1="accent1" accent2="accent2" accent3="accent3" accent4="accent4" accent5="accent5" accent6="accent6" hlink="hlink" folHlink="folHlink"/>
    </a:extraClrScheme>
    <a:extraClrScheme>
      <a:clrScheme name="Shimmer 6">
        <a:dk1>
          <a:srgbClr val="6B6C75"/>
        </a:dk1>
        <a:lt1>
          <a:srgbClr val="FFFFFF"/>
        </a:lt1>
        <a:dk2>
          <a:srgbClr val="575863"/>
        </a:dk2>
        <a:lt2>
          <a:srgbClr val="FFFFCC"/>
        </a:lt2>
        <a:accent1>
          <a:srgbClr val="677481"/>
        </a:accent1>
        <a:accent2>
          <a:srgbClr val="697E5E"/>
        </a:accent2>
        <a:accent3>
          <a:srgbClr val="B4B4B7"/>
        </a:accent3>
        <a:accent4>
          <a:srgbClr val="DADADA"/>
        </a:accent4>
        <a:accent5>
          <a:srgbClr val="B8BCC1"/>
        </a:accent5>
        <a:accent6>
          <a:srgbClr val="5E7254"/>
        </a:accent6>
        <a:hlink>
          <a:srgbClr val="E9E77F"/>
        </a:hlink>
        <a:folHlink>
          <a:srgbClr val="D3A44F"/>
        </a:folHlink>
      </a:clrScheme>
      <a:clrMap bg1="dk2" tx1="lt1" bg2="dk1" tx2="lt2" accent1="accent1" accent2="accent2" accent3="accent3" accent4="accent4" accent5="accent5" accent6="accent6" hlink="hlink" folHlink="folHlink"/>
    </a:extraClrScheme>
    <a:extraClrScheme>
      <a:clrScheme name="Shimmer 7">
        <a:dk1>
          <a:srgbClr val="000000"/>
        </a:dk1>
        <a:lt1>
          <a:srgbClr val="C4D6BE"/>
        </a:lt1>
        <a:dk2>
          <a:srgbClr val="339966"/>
        </a:dk2>
        <a:lt2>
          <a:srgbClr val="EFFBF0"/>
        </a:lt2>
        <a:accent1>
          <a:srgbClr val="DDDDDD"/>
        </a:accent1>
        <a:accent2>
          <a:srgbClr val="CCFF99"/>
        </a:accent2>
        <a:accent3>
          <a:srgbClr val="DEE8DB"/>
        </a:accent3>
        <a:accent4>
          <a:srgbClr val="000000"/>
        </a:accent4>
        <a:accent5>
          <a:srgbClr val="EBEBEB"/>
        </a:accent5>
        <a:accent6>
          <a:srgbClr val="B9E78A"/>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Shimmer 8">
        <a:dk1>
          <a:srgbClr val="000000"/>
        </a:dk1>
        <a:lt1>
          <a:srgbClr val="D6DAE4"/>
        </a:lt1>
        <a:dk2>
          <a:srgbClr val="000099"/>
        </a:dk2>
        <a:lt2>
          <a:srgbClr val="FFFFFF"/>
        </a:lt2>
        <a:accent1>
          <a:srgbClr val="BFDEE3"/>
        </a:accent1>
        <a:accent2>
          <a:srgbClr val="C0C0C0"/>
        </a:accent2>
        <a:accent3>
          <a:srgbClr val="E8EAEF"/>
        </a:accent3>
        <a:accent4>
          <a:srgbClr val="000000"/>
        </a:accent4>
        <a:accent5>
          <a:srgbClr val="DCECEF"/>
        </a:accent5>
        <a:accent6>
          <a:srgbClr val="AEAEAE"/>
        </a:accent6>
        <a:hlink>
          <a:srgbClr val="3333CC"/>
        </a:hlink>
        <a:folHlink>
          <a:srgbClr val="5E93C9"/>
        </a:folHlink>
      </a:clrScheme>
      <a:clrMap bg1="lt1" tx1="dk1" bg2="lt2" tx2="dk2" accent1="accent1" accent2="accent2" accent3="accent3" accent4="accent4" accent5="accent5" accent6="accent6" hlink="hlink" folHlink="folHlink"/>
    </a:extraClrScheme>
    <a:extraClrScheme>
      <a:clrScheme name="Shimmer 9">
        <a:dk1>
          <a:srgbClr val="4A2500"/>
        </a:dk1>
        <a:lt1>
          <a:srgbClr val="C2C0BA"/>
        </a:lt1>
        <a:dk2>
          <a:srgbClr val="788569"/>
        </a:dk2>
        <a:lt2>
          <a:srgbClr val="F4F4EC"/>
        </a:lt2>
        <a:accent1>
          <a:srgbClr val="E1DFC1"/>
        </a:accent1>
        <a:accent2>
          <a:srgbClr val="A5A7AF"/>
        </a:accent2>
        <a:accent3>
          <a:srgbClr val="DDDCD9"/>
        </a:accent3>
        <a:accent4>
          <a:srgbClr val="3E1E00"/>
        </a:accent4>
        <a:accent5>
          <a:srgbClr val="EEECDD"/>
        </a:accent5>
        <a:accent6>
          <a:srgbClr val="95979E"/>
        </a:accent6>
        <a:hlink>
          <a:srgbClr val="9C9800"/>
        </a:hlink>
        <a:folHlink>
          <a:srgbClr val="66663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Conflict Management</Template>
  <TotalTime>18</TotalTime>
  <Words>2755</Words>
  <Application>Microsoft PowerPoint</Application>
  <PresentationFormat>On-screen Show (4:3)</PresentationFormat>
  <Paragraphs>307</Paragraphs>
  <Slides>64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64</vt:i4>
      </vt:variant>
    </vt:vector>
  </HeadingPairs>
  <TitlesOfParts>
    <vt:vector size="71" baseType="lpstr">
      <vt:lpstr>Tahoma</vt:lpstr>
      <vt:lpstr>Arial</vt:lpstr>
      <vt:lpstr>Wingdings</vt:lpstr>
      <vt:lpstr>B Titr</vt:lpstr>
      <vt:lpstr>B Traffic</vt:lpstr>
      <vt:lpstr>IranNastaliq</vt:lpstr>
      <vt:lpstr>Conflict Management</vt:lpstr>
      <vt:lpstr>Slide 1</vt:lpstr>
      <vt:lpstr>Conflict Management  مدیریت تعارض</vt:lpstr>
      <vt:lpstr>Slide 3</vt:lpstr>
      <vt:lpstr>Slide 4</vt:lpstr>
      <vt:lpstr>Slide 5</vt:lpstr>
      <vt:lpstr>Slide 6</vt:lpstr>
      <vt:lpstr>تعریف تعارض </vt:lpstr>
      <vt:lpstr>سیر تکاملی اندیشه تعارض</vt:lpstr>
      <vt:lpstr>1. دیدگاه سنتی  Traditional View</vt:lpstr>
      <vt:lpstr>1. دیدگاه سنتی  Traditional View</vt:lpstr>
      <vt:lpstr>1. دیدگاه سنتی  Traditional View</vt:lpstr>
      <vt:lpstr>2. دیدگاه روابط انسانی  Human Relations View</vt:lpstr>
      <vt:lpstr>2. دیدگاه روابط انسانی  Human Relations View</vt:lpstr>
      <vt:lpstr>3. مکتب تعامل  Interaction’s View</vt:lpstr>
      <vt:lpstr>3. مکتب تعامل  Interaction’s View</vt:lpstr>
      <vt:lpstr>تعارض سازنده و مخرب</vt:lpstr>
      <vt:lpstr>در موارد زیر تعارض می تواند سازنده باشد:</vt:lpstr>
      <vt:lpstr>موارد مخرب تعارض</vt:lpstr>
      <vt:lpstr>چگونه می توان تشخیص داد تعارض خوب است   یا    بد؟</vt:lpstr>
      <vt:lpstr>چگونه می توان تشخیص داد تعارض خوب است   یا    بد؟</vt:lpstr>
      <vt:lpstr>چگونه می توان تشخیص داد تعارض خوب است   یا    بد؟</vt:lpstr>
      <vt:lpstr>معمای تعارض   Conflict Dilemma</vt:lpstr>
      <vt:lpstr>معمای تعارض   Conflict Dilemma</vt:lpstr>
      <vt:lpstr>معمای تعارض   Conflict Dilemma</vt:lpstr>
      <vt:lpstr>معمای تعارض   Conflict Dilemma</vt:lpstr>
      <vt:lpstr>فرایند  تعارض</vt:lpstr>
      <vt:lpstr>مرحله اول : مخالفت های بالقوه </vt:lpstr>
      <vt:lpstr>الف. بررسی عامل ارتباطات </vt:lpstr>
      <vt:lpstr>ب. بررسی عامل ساختار</vt:lpstr>
      <vt:lpstr>ب. بررسی عامل ساختار</vt:lpstr>
      <vt:lpstr>ب. بررسی عامل ساختار</vt:lpstr>
      <vt:lpstr>ب. بررسی عامل ساختار</vt:lpstr>
      <vt:lpstr>ج. بررسی عامل متغیرهای شخصی</vt:lpstr>
      <vt:lpstr>ج. بررسی عامل متغیرهای شخصی</vt:lpstr>
      <vt:lpstr>مرحله دوم : بروز تعارض </vt:lpstr>
      <vt:lpstr>مرحله دوم : بروز تعارض </vt:lpstr>
      <vt:lpstr>مرحله دوم : بروز تعارض </vt:lpstr>
      <vt:lpstr>مرحله سوم : رفتار </vt:lpstr>
      <vt:lpstr>مرحله سوم : رفتار </vt:lpstr>
      <vt:lpstr>نمودار شیوه دست یازیدن به تعارض</vt:lpstr>
      <vt:lpstr>رقابت  (مدعی بودن و همکاری نکردن)</vt:lpstr>
      <vt:lpstr>رقابت  (مدعی بودن و همکاری نکردن)</vt:lpstr>
      <vt:lpstr>همکاری  (مدعی بودن و همکاری کردن)</vt:lpstr>
      <vt:lpstr>همکاری  (مدعی بودن و همکاری کردن)</vt:lpstr>
      <vt:lpstr>اجتناب  (مدعی نبودن و همکاری نکردن)</vt:lpstr>
      <vt:lpstr>اجتناب  (مدعی نبودن و همکاری نکردن)</vt:lpstr>
      <vt:lpstr>تسکین دادن یا ایثار  (مدعی نبودن و همکاری کردن)</vt:lpstr>
      <vt:lpstr>مصالحه یا سازش  (از نظر ادعا و همکاری در وسط قرار گرفتن)</vt:lpstr>
      <vt:lpstr>مصالحه یا سازش  (از نظر ادعا و همکاری در وسط قرار گرفتن)</vt:lpstr>
      <vt:lpstr>مصالحه یا سازش  (از نظر ادعا و همکاری در وسط قرار گرفتن)</vt:lpstr>
      <vt:lpstr>مرحله چهارم  : نتایج </vt:lpstr>
      <vt:lpstr>فرایند تعارض</vt:lpstr>
      <vt:lpstr>پنج راه حل برا ی مسأله تعارض</vt:lpstr>
      <vt:lpstr>1. رقابت</vt:lpstr>
      <vt:lpstr>2. همکاری یا اشتراک مساعی</vt:lpstr>
      <vt:lpstr>3. اجتناب</vt:lpstr>
      <vt:lpstr>3. اجتناب</vt:lpstr>
      <vt:lpstr>3. اجتناب</vt:lpstr>
      <vt:lpstr>4. گذشت (ایثار)</vt:lpstr>
      <vt:lpstr>4. گذشت (ایثار)</vt:lpstr>
      <vt:lpstr>4. گذشت (ایثار)</vt:lpstr>
      <vt:lpstr>5. مصالحه</vt:lpstr>
      <vt:lpstr>5. مصالحه</vt:lpstr>
      <vt:lpstr>Slide 64</vt:lpstr>
    </vt:vector>
  </TitlesOfParts>
  <Company>mums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mus</dc:creator>
  <cp:lastModifiedBy>MRT</cp:lastModifiedBy>
  <cp:revision>7</cp:revision>
  <dcterms:created xsi:type="dcterms:W3CDTF">2008-12-25T09:38:10Z</dcterms:created>
  <dcterms:modified xsi:type="dcterms:W3CDTF">2014-08-12T19:47:37Z</dcterms:modified>
</cp:coreProperties>
</file>