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322" r:id="rId2"/>
    <p:sldId id="321" r:id="rId3"/>
    <p:sldId id="264" r:id="rId4"/>
    <p:sldId id="262" r:id="rId5"/>
    <p:sldId id="263" r:id="rId6"/>
    <p:sldId id="276" r:id="rId7"/>
    <p:sldId id="303" r:id="rId8"/>
    <p:sldId id="256" r:id="rId9"/>
    <p:sldId id="318" r:id="rId10"/>
    <p:sldId id="277" r:id="rId11"/>
    <p:sldId id="279" r:id="rId12"/>
    <p:sldId id="278" r:id="rId13"/>
    <p:sldId id="280" r:id="rId14"/>
    <p:sldId id="281" r:id="rId15"/>
    <p:sldId id="282" r:id="rId16"/>
    <p:sldId id="283" r:id="rId17"/>
    <p:sldId id="284" r:id="rId18"/>
    <p:sldId id="290" r:id="rId19"/>
    <p:sldId id="285" r:id="rId20"/>
    <p:sldId id="298" r:id="rId21"/>
    <p:sldId id="299" r:id="rId22"/>
    <p:sldId id="286" r:id="rId23"/>
    <p:sldId id="287" r:id="rId24"/>
    <p:sldId id="288" r:id="rId25"/>
    <p:sldId id="289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300" r:id="rId34"/>
    <p:sldId id="301" r:id="rId35"/>
    <p:sldId id="302" r:id="rId36"/>
    <p:sldId id="260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9" r:id="rId49"/>
    <p:sldId id="320" r:id="rId50"/>
    <p:sldId id="265" r:id="rId51"/>
    <p:sldId id="261" r:id="rId52"/>
    <p:sldId id="268" r:id="rId53"/>
    <p:sldId id="305" r:id="rId54"/>
    <p:sldId id="304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7" d="100"/>
          <a:sy n="97" d="100"/>
        </p:scale>
        <p:origin x="2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3172078721783165E-3"/>
                  <c:y val="-5.4366287080108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EF1-4EF9-B2F1-3DDDAC9E0C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کل فعالیتهای دانشکده </c:v>
                </c:pt>
                <c:pt idx="1">
                  <c:v>دربازه ثبت 12 ماهه</c:v>
                </c:pt>
                <c:pt idx="2">
                  <c:v>خوداظهاری شده</c:v>
                </c:pt>
                <c:pt idx="3">
                  <c:v>ارزیابی شده</c:v>
                </c:pt>
                <c:pt idx="4">
                  <c:v>تاخیر انطباق</c:v>
                </c:pt>
                <c:pt idx="5">
                  <c:v>خاتمه یافته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1453</c:v>
                </c:pt>
                <c:pt idx="1">
                  <c:v>746</c:v>
                </c:pt>
                <c:pt idx="2">
                  <c:v>730</c:v>
                </c:pt>
                <c:pt idx="3">
                  <c:v>724</c:v>
                </c:pt>
                <c:pt idx="4">
                  <c:v>186</c:v>
                </c:pt>
                <c:pt idx="5">
                  <c:v>1216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F1-4EF9-B2F1-3DDDAC9E0C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41919936"/>
        <c:axId val="-2041922112"/>
      </c:barChart>
      <c:catAx>
        <c:axId val="-204191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2  Titr" panose="00000700000000000000" pitchFamily="2" charset="-78"/>
              </a:defRPr>
            </a:pPr>
            <a:endParaRPr lang="en-US"/>
          </a:p>
        </c:txPr>
        <c:crossAx val="-2041922112"/>
        <c:crosses val="autoZero"/>
        <c:auto val="1"/>
        <c:lblAlgn val="ctr"/>
        <c:lblOffset val="100"/>
        <c:noMultiLvlLbl val="0"/>
      </c:catAx>
      <c:valAx>
        <c:axId val="-2041922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191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کل برنامه ها</c:v>
                </c:pt>
                <c:pt idx="1">
                  <c:v>تحقق بالای 95 </c:v>
                </c:pt>
                <c:pt idx="2">
                  <c:v>تحقق 90-95</c:v>
                </c:pt>
                <c:pt idx="3">
                  <c:v>تحقق 85-90</c:v>
                </c:pt>
                <c:pt idx="4">
                  <c:v>تحقق زیر 85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470</c:v>
                </c:pt>
                <c:pt idx="1">
                  <c:v>385</c:v>
                </c:pt>
                <c:pt idx="2">
                  <c:v>13</c:v>
                </c:pt>
                <c:pt idx="3">
                  <c:v>14</c:v>
                </c:pt>
                <c:pt idx="4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FD-4396-9F3C-27671A81E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36890112"/>
        <c:axId val="-2036886304"/>
      </c:barChart>
      <c:catAx>
        <c:axId val="-20368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2  Titr" panose="00000700000000000000" pitchFamily="2" charset="-78"/>
              </a:defRPr>
            </a:pPr>
            <a:endParaRPr lang="en-US"/>
          </a:p>
        </c:txPr>
        <c:crossAx val="-2036886304"/>
        <c:crosses val="autoZero"/>
        <c:auto val="1"/>
        <c:lblAlgn val="ctr"/>
        <c:lblOffset val="100"/>
        <c:noMultiLvlLbl val="0"/>
      </c:catAx>
      <c:valAx>
        <c:axId val="-2036886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3689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کل برنامه</c:v>
                </c:pt>
                <c:pt idx="1">
                  <c:v>بالای 95 درصد تحقق</c:v>
                </c:pt>
                <c:pt idx="2">
                  <c:v>تحقق بین 90-95</c:v>
                </c:pt>
                <c:pt idx="3">
                  <c:v>تحقق بین 85-90</c:v>
                </c:pt>
                <c:pt idx="4">
                  <c:v>تحقق زیر 85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100</c:v>
                </c:pt>
                <c:pt idx="1">
                  <c:v>81.92</c:v>
                </c:pt>
                <c:pt idx="2">
                  <c:v>2.76</c:v>
                </c:pt>
                <c:pt idx="3">
                  <c:v>2.98</c:v>
                </c:pt>
                <c:pt idx="4">
                  <c:v>12.34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88-4A14-BCD1-C7D4CD6604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36885216"/>
        <c:axId val="-2036889024"/>
      </c:barChart>
      <c:catAx>
        <c:axId val="-203688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2  Titr" panose="00000700000000000000" pitchFamily="2" charset="-78"/>
              </a:defRPr>
            </a:pPr>
            <a:endParaRPr lang="en-US"/>
          </a:p>
        </c:txPr>
        <c:crossAx val="-2036889024"/>
        <c:crosses val="autoZero"/>
        <c:auto val="1"/>
        <c:lblAlgn val="ctr"/>
        <c:lblOffset val="100"/>
        <c:noMultiLvlLbl val="0"/>
      </c:catAx>
      <c:valAx>
        <c:axId val="-203688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36885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2  Titr" panose="000007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کل</c:v>
                </c:pt>
                <c:pt idx="1">
                  <c:v>تحقق بالای 95</c:v>
                </c:pt>
                <c:pt idx="2">
                  <c:v>تحقق 90-95</c:v>
                </c:pt>
                <c:pt idx="3">
                  <c:v>تحقق85-90</c:v>
                </c:pt>
                <c:pt idx="4">
                  <c:v>تحقق زیر 85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1453</c:v>
                </c:pt>
                <c:pt idx="1">
                  <c:v>1267</c:v>
                </c:pt>
                <c:pt idx="2">
                  <c:v>39</c:v>
                </c:pt>
                <c:pt idx="3">
                  <c:v>9</c:v>
                </c:pt>
                <c:pt idx="4">
                  <c:v>138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8D-4505-85A4-F7B8E2462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36885760"/>
        <c:axId val="-2036883584"/>
      </c:barChart>
      <c:catAx>
        <c:axId val="-203688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2  Titr" panose="00000700000000000000" pitchFamily="2" charset="-78"/>
              </a:defRPr>
            </a:pPr>
            <a:endParaRPr lang="en-US"/>
          </a:p>
        </c:txPr>
        <c:crossAx val="-2036883584"/>
        <c:crosses val="autoZero"/>
        <c:auto val="1"/>
        <c:lblAlgn val="ctr"/>
        <c:lblOffset val="100"/>
        <c:noMultiLvlLbl val="0"/>
      </c:catAx>
      <c:valAx>
        <c:axId val="-203688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36885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کل</c:v>
                </c:pt>
                <c:pt idx="1">
                  <c:v>تحقق بالای 95</c:v>
                </c:pt>
                <c:pt idx="2">
                  <c:v>تحقق 90-95</c:v>
                </c:pt>
                <c:pt idx="3">
                  <c:v>تحقق85-90</c:v>
                </c:pt>
                <c:pt idx="4">
                  <c:v>زیر 85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100</c:v>
                </c:pt>
                <c:pt idx="1">
                  <c:v>87.2</c:v>
                </c:pt>
                <c:pt idx="2">
                  <c:v>2.68</c:v>
                </c:pt>
                <c:pt idx="3">
                  <c:v>0.62</c:v>
                </c:pt>
                <c:pt idx="4">
                  <c:v>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9E-47DE-A591-B2A83B026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04146736"/>
        <c:axId val="-2004138032"/>
      </c:barChart>
      <c:catAx>
        <c:axId val="-200414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2  Titr" panose="00000700000000000000" pitchFamily="2" charset="-78"/>
              </a:defRPr>
            </a:pPr>
            <a:endParaRPr lang="en-US"/>
          </a:p>
        </c:txPr>
        <c:crossAx val="-2004138032"/>
        <c:crosses val="autoZero"/>
        <c:auto val="1"/>
        <c:lblAlgn val="ctr"/>
        <c:lblOffset val="100"/>
        <c:noMultiLvlLbl val="0"/>
      </c:catAx>
      <c:valAx>
        <c:axId val="-200413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0414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سه ماهه اول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آموزش</c:v>
                </c:pt>
                <c:pt idx="1">
                  <c:v>پرستاری</c:v>
                </c:pt>
                <c:pt idx="2">
                  <c:v>تحول سلامت</c:v>
                </c:pt>
                <c:pt idx="3">
                  <c:v>بهداشت</c:v>
                </c:pt>
                <c:pt idx="4">
                  <c:v>بازرسی</c:v>
                </c:pt>
                <c:pt idx="5">
                  <c:v>غذادارو</c:v>
                </c:pt>
                <c:pt idx="6">
                  <c:v>دانشکده</c:v>
                </c:pt>
                <c:pt idx="7">
                  <c:v>حراست</c:v>
                </c:pt>
                <c:pt idx="8">
                  <c:v>درمان</c:v>
                </c:pt>
                <c:pt idx="9">
                  <c:v>روابط عمومی</c:v>
                </c:pt>
                <c:pt idx="10">
                  <c:v>فرهنگی دانشجویی</c:v>
                </c:pt>
                <c:pt idx="11">
                  <c:v>مشارکتهای اجتماعی</c:v>
                </c:pt>
                <c:pt idx="12">
                  <c:v>پژوهش</c:v>
                </c:pt>
                <c:pt idx="13">
                  <c:v>توسعه</c:v>
                </c:pt>
                <c:pt idx="14">
                  <c:v>اورژانس</c:v>
                </c:pt>
                <c:pt idx="15">
                  <c:v>آمار وفناوری</c:v>
                </c:pt>
                <c:pt idx="16">
                  <c:v>حقوقی امور مجلس</c:v>
                </c:pt>
                <c:pt idx="17">
                  <c:v>برنامه ریزی</c:v>
                </c:pt>
                <c:pt idx="18">
                  <c:v>طب سنتی</c:v>
                </c:pt>
                <c:pt idx="19">
                  <c:v>پدافند غیر عامل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41.15</c:v>
                </c:pt>
                <c:pt idx="1">
                  <c:v>100</c:v>
                </c:pt>
                <c:pt idx="2">
                  <c:v>74.790000000000006</c:v>
                </c:pt>
                <c:pt idx="3">
                  <c:v>71.63</c:v>
                </c:pt>
                <c:pt idx="4">
                  <c:v>97.27</c:v>
                </c:pt>
                <c:pt idx="5">
                  <c:v>88.74</c:v>
                </c:pt>
                <c:pt idx="6">
                  <c:v>63.23</c:v>
                </c:pt>
                <c:pt idx="7">
                  <c:v>75.05</c:v>
                </c:pt>
                <c:pt idx="8">
                  <c:v>87.2</c:v>
                </c:pt>
                <c:pt idx="9">
                  <c:v>100</c:v>
                </c:pt>
                <c:pt idx="10">
                  <c:v>94.36</c:v>
                </c:pt>
                <c:pt idx="11">
                  <c:v>97</c:v>
                </c:pt>
                <c:pt idx="12">
                  <c:v>75.260000000000005</c:v>
                </c:pt>
                <c:pt idx="13">
                  <c:v>76.73</c:v>
                </c:pt>
                <c:pt idx="14">
                  <c:v>61.23</c:v>
                </c:pt>
                <c:pt idx="15">
                  <c:v>0</c:v>
                </c:pt>
                <c:pt idx="16">
                  <c:v>43.31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C5-4E39-898A-DB3B3AF35E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سه ماهه دوم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آموزش</c:v>
                </c:pt>
                <c:pt idx="1">
                  <c:v>پرستاری</c:v>
                </c:pt>
                <c:pt idx="2">
                  <c:v>تحول سلامت</c:v>
                </c:pt>
                <c:pt idx="3">
                  <c:v>بهداشت</c:v>
                </c:pt>
                <c:pt idx="4">
                  <c:v>بازرسی</c:v>
                </c:pt>
                <c:pt idx="5">
                  <c:v>غذادارو</c:v>
                </c:pt>
                <c:pt idx="6">
                  <c:v>دانشکده</c:v>
                </c:pt>
                <c:pt idx="7">
                  <c:v>حراست</c:v>
                </c:pt>
                <c:pt idx="8">
                  <c:v>درمان</c:v>
                </c:pt>
                <c:pt idx="9">
                  <c:v>روابط عمومی</c:v>
                </c:pt>
                <c:pt idx="10">
                  <c:v>فرهنگی دانشجویی</c:v>
                </c:pt>
                <c:pt idx="11">
                  <c:v>مشارکتهای اجتماعی</c:v>
                </c:pt>
                <c:pt idx="12">
                  <c:v>پژوهش</c:v>
                </c:pt>
                <c:pt idx="13">
                  <c:v>توسعه</c:v>
                </c:pt>
                <c:pt idx="14">
                  <c:v>اورژانس</c:v>
                </c:pt>
                <c:pt idx="15">
                  <c:v>آمار وفناوری</c:v>
                </c:pt>
                <c:pt idx="16">
                  <c:v>حقوقی امور مجلس</c:v>
                </c:pt>
                <c:pt idx="17">
                  <c:v>برنامه ریزی</c:v>
                </c:pt>
                <c:pt idx="18">
                  <c:v>طب سنتی</c:v>
                </c:pt>
                <c:pt idx="19">
                  <c:v>پدافند غیر عامل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27.12</c:v>
                </c:pt>
                <c:pt idx="1">
                  <c:v>100</c:v>
                </c:pt>
                <c:pt idx="2">
                  <c:v>100</c:v>
                </c:pt>
                <c:pt idx="3">
                  <c:v>82.48</c:v>
                </c:pt>
                <c:pt idx="4">
                  <c:v>100</c:v>
                </c:pt>
                <c:pt idx="5">
                  <c:v>77.430000000000007</c:v>
                </c:pt>
                <c:pt idx="6">
                  <c:v>68.19</c:v>
                </c:pt>
                <c:pt idx="7">
                  <c:v>88.69</c:v>
                </c:pt>
                <c:pt idx="8">
                  <c:v>84.94</c:v>
                </c:pt>
                <c:pt idx="9">
                  <c:v>95.44</c:v>
                </c:pt>
                <c:pt idx="10">
                  <c:v>69.709999999999994</c:v>
                </c:pt>
                <c:pt idx="11">
                  <c:v>72.42</c:v>
                </c:pt>
                <c:pt idx="12">
                  <c:v>81.2</c:v>
                </c:pt>
                <c:pt idx="13">
                  <c:v>74.12</c:v>
                </c:pt>
                <c:pt idx="14">
                  <c:v>70</c:v>
                </c:pt>
                <c:pt idx="15">
                  <c:v>68.77</c:v>
                </c:pt>
                <c:pt idx="16">
                  <c:v>25.64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8C5-4E39-898A-DB3B3AF35E2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سه ماهه سوم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آموزش</c:v>
                </c:pt>
                <c:pt idx="1">
                  <c:v>پرستاری</c:v>
                </c:pt>
                <c:pt idx="2">
                  <c:v>تحول سلامت</c:v>
                </c:pt>
                <c:pt idx="3">
                  <c:v>بهداشت</c:v>
                </c:pt>
                <c:pt idx="4">
                  <c:v>بازرسی</c:v>
                </c:pt>
                <c:pt idx="5">
                  <c:v>غذادارو</c:v>
                </c:pt>
                <c:pt idx="6">
                  <c:v>دانشکده</c:v>
                </c:pt>
                <c:pt idx="7">
                  <c:v>حراست</c:v>
                </c:pt>
                <c:pt idx="8">
                  <c:v>درمان</c:v>
                </c:pt>
                <c:pt idx="9">
                  <c:v>روابط عمومی</c:v>
                </c:pt>
                <c:pt idx="10">
                  <c:v>فرهنگی دانشجویی</c:v>
                </c:pt>
                <c:pt idx="11">
                  <c:v>مشارکتهای اجتماعی</c:v>
                </c:pt>
                <c:pt idx="12">
                  <c:v>پژوهش</c:v>
                </c:pt>
                <c:pt idx="13">
                  <c:v>توسعه</c:v>
                </c:pt>
                <c:pt idx="14">
                  <c:v>اورژانس</c:v>
                </c:pt>
                <c:pt idx="15">
                  <c:v>آمار وفناوری</c:v>
                </c:pt>
                <c:pt idx="16">
                  <c:v>حقوقی امور مجلس</c:v>
                </c:pt>
                <c:pt idx="17">
                  <c:v>برنامه ریزی</c:v>
                </c:pt>
                <c:pt idx="18">
                  <c:v>طب سنتی</c:v>
                </c:pt>
                <c:pt idx="19">
                  <c:v>پدافند غیر عامل</c:v>
                </c:pt>
              </c:strCache>
            </c:strRef>
          </c:cat>
          <c:val>
            <c:numRef>
              <c:f>Sheet1!$D$2:$D$21</c:f>
              <c:numCache>
                <c:formatCode>General</c:formatCode>
                <c:ptCount val="2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99.4</c:v>
                </c:pt>
                <c:pt idx="4">
                  <c:v>98.71</c:v>
                </c:pt>
                <c:pt idx="5">
                  <c:v>96.54</c:v>
                </c:pt>
                <c:pt idx="6">
                  <c:v>90.14</c:v>
                </c:pt>
                <c:pt idx="7">
                  <c:v>89.98</c:v>
                </c:pt>
                <c:pt idx="8">
                  <c:v>89.55</c:v>
                </c:pt>
                <c:pt idx="9">
                  <c:v>89.25</c:v>
                </c:pt>
                <c:pt idx="10">
                  <c:v>89.13</c:v>
                </c:pt>
                <c:pt idx="11">
                  <c:v>88.17</c:v>
                </c:pt>
                <c:pt idx="12">
                  <c:v>86.45</c:v>
                </c:pt>
                <c:pt idx="13">
                  <c:v>81.75</c:v>
                </c:pt>
                <c:pt idx="14">
                  <c:v>80.52</c:v>
                </c:pt>
                <c:pt idx="15">
                  <c:v>78.92</c:v>
                </c:pt>
                <c:pt idx="16">
                  <c:v>46.82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8C5-4E39-898A-DB3B3AF35E2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سه ماهه چهارم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آموزش</c:v>
                </c:pt>
                <c:pt idx="1">
                  <c:v>پرستاری</c:v>
                </c:pt>
                <c:pt idx="2">
                  <c:v>تحول سلامت</c:v>
                </c:pt>
                <c:pt idx="3">
                  <c:v>بهداشت</c:v>
                </c:pt>
                <c:pt idx="4">
                  <c:v>بازرسی</c:v>
                </c:pt>
                <c:pt idx="5">
                  <c:v>غذادارو</c:v>
                </c:pt>
                <c:pt idx="6">
                  <c:v>دانشکده</c:v>
                </c:pt>
                <c:pt idx="7">
                  <c:v>حراست</c:v>
                </c:pt>
                <c:pt idx="8">
                  <c:v>درمان</c:v>
                </c:pt>
                <c:pt idx="9">
                  <c:v>روابط عمومی</c:v>
                </c:pt>
                <c:pt idx="10">
                  <c:v>فرهنگی دانشجویی</c:v>
                </c:pt>
                <c:pt idx="11">
                  <c:v>مشارکتهای اجتماعی</c:v>
                </c:pt>
                <c:pt idx="12">
                  <c:v>پژوهش</c:v>
                </c:pt>
                <c:pt idx="13">
                  <c:v>توسعه</c:v>
                </c:pt>
                <c:pt idx="14">
                  <c:v>اورژانس</c:v>
                </c:pt>
                <c:pt idx="15">
                  <c:v>آمار وفناوری</c:v>
                </c:pt>
                <c:pt idx="16">
                  <c:v>حقوقی امور مجلس</c:v>
                </c:pt>
                <c:pt idx="17">
                  <c:v>برنامه ریزی</c:v>
                </c:pt>
                <c:pt idx="18">
                  <c:v>طب سنتی</c:v>
                </c:pt>
                <c:pt idx="19">
                  <c:v>پدافند غیر عامل</c:v>
                </c:pt>
              </c:strCache>
            </c:strRef>
          </c:cat>
          <c:val>
            <c:numRef>
              <c:f>Sheet1!$E$2:$E$21</c:f>
              <c:numCache>
                <c:formatCode>General</c:formatCode>
                <c:ptCount val="20"/>
                <c:pt idx="0">
                  <c:v>99.55</c:v>
                </c:pt>
                <c:pt idx="1">
                  <c:v>100</c:v>
                </c:pt>
                <c:pt idx="2">
                  <c:v>95.59</c:v>
                </c:pt>
                <c:pt idx="3">
                  <c:v>99.34</c:v>
                </c:pt>
                <c:pt idx="4">
                  <c:v>98.89</c:v>
                </c:pt>
                <c:pt idx="5">
                  <c:v>99.25</c:v>
                </c:pt>
                <c:pt idx="6">
                  <c:v>91.59</c:v>
                </c:pt>
                <c:pt idx="7">
                  <c:v>98.46</c:v>
                </c:pt>
                <c:pt idx="8">
                  <c:v>96.27</c:v>
                </c:pt>
                <c:pt idx="9">
                  <c:v>100</c:v>
                </c:pt>
                <c:pt idx="10">
                  <c:v>89.71</c:v>
                </c:pt>
                <c:pt idx="11">
                  <c:v>90.79</c:v>
                </c:pt>
                <c:pt idx="12">
                  <c:v>89.01</c:v>
                </c:pt>
                <c:pt idx="13">
                  <c:v>89.26</c:v>
                </c:pt>
                <c:pt idx="14">
                  <c:v>88.21</c:v>
                </c:pt>
                <c:pt idx="15">
                  <c:v>97.97</c:v>
                </c:pt>
                <c:pt idx="16">
                  <c:v>100</c:v>
                </c:pt>
                <c:pt idx="17">
                  <c:v>100</c:v>
                </c:pt>
                <c:pt idx="18">
                  <c:v>0</c:v>
                </c:pt>
                <c:pt idx="19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82-460E-BC8F-A5BBFEB974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04141296"/>
        <c:axId val="-2004139664"/>
      </c:barChart>
      <c:catAx>
        <c:axId val="-200414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04139664"/>
        <c:crosses val="autoZero"/>
        <c:auto val="1"/>
        <c:lblAlgn val="ctr"/>
        <c:lblOffset val="100"/>
        <c:noMultiLvlLbl val="0"/>
      </c:catAx>
      <c:valAx>
        <c:axId val="-200413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04141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سه ماهه اول </c:v>
                </c:pt>
                <c:pt idx="1">
                  <c:v>سه ماهه دوم </c:v>
                </c:pt>
                <c:pt idx="2">
                  <c:v>سه ماهه سوم </c:v>
                </c:pt>
                <c:pt idx="3">
                  <c:v>سه ماهه چهارم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63.23</c:v>
                </c:pt>
                <c:pt idx="1">
                  <c:v>68.19</c:v>
                </c:pt>
                <c:pt idx="2">
                  <c:v>90.14</c:v>
                </c:pt>
                <c:pt idx="3">
                  <c:v>91.59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11-4B92-82F0-B509398051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بدون نظر گرفتن موارد موجه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6.7630151174793134E-3"/>
                  <c:y val="-1.442038914273335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0AE-4C0F-8906-EA2DF912E09E}"/>
                </c:ext>
                <c:ext xmlns:c15="http://schemas.microsoft.com/office/drawing/2012/chart" uri="{CE6537A1-D6FC-4f65-9D91-7224C49458BB}">
                  <c15:layout>
                    <c:manualLayout>
                      <c:w val="5.2188275765969731E-2"/>
                      <c:h val="8.2261956286272364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سه ماهه اول </c:v>
                </c:pt>
                <c:pt idx="1">
                  <c:v>سه ماهه دوم </c:v>
                </c:pt>
                <c:pt idx="2">
                  <c:v>سه ماهه سوم </c:v>
                </c:pt>
                <c:pt idx="3">
                  <c:v>سه ماهه چهارم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3">
                  <c:v>93.1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AE-4C0F-8906-EA2DF912E09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میانه کشوری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سه ماهه اول </c:v>
                </c:pt>
                <c:pt idx="1">
                  <c:v>سه ماهه دوم </c:v>
                </c:pt>
                <c:pt idx="2">
                  <c:v>سه ماهه سوم </c:v>
                </c:pt>
                <c:pt idx="3">
                  <c:v>سه ماهه چهارم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3">
                  <c:v>91.6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0AE-4C0F-8906-EA2DF912E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04144560"/>
        <c:axId val="-2004144016"/>
      </c:barChart>
      <c:catAx>
        <c:axId val="-200414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2  Titr" panose="00000700000000000000" pitchFamily="2" charset="-78"/>
              </a:defRPr>
            </a:pPr>
            <a:endParaRPr lang="en-US"/>
          </a:p>
        </c:txPr>
        <c:crossAx val="-2004144016"/>
        <c:crosses val="autoZero"/>
        <c:auto val="1"/>
        <c:lblAlgn val="ctr"/>
        <c:lblOffset val="100"/>
        <c:noMultiLvlLbl val="0"/>
      </c:catAx>
      <c:valAx>
        <c:axId val="-2004144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0414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439059337531092E-2"/>
          <c:y val="4.8623453318335209E-2"/>
          <c:w val="0.9440246084432764"/>
          <c:h val="0.829278215223097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سه ماهه اول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سه ماهه اول</c:v>
                </c:pt>
                <c:pt idx="1">
                  <c:v>سه ماهه دوم </c:v>
                </c:pt>
                <c:pt idx="2">
                  <c:v>سه ماهه سوم </c:v>
                </c:pt>
                <c:pt idx="3">
                  <c:v>سه ماهه چهارم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41.15</c:v>
                </c:pt>
                <c:pt idx="1">
                  <c:v>27.12</c:v>
                </c:pt>
                <c:pt idx="2">
                  <c:v>100</c:v>
                </c:pt>
                <c:pt idx="3">
                  <c:v>99.55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D5-459D-8FD2-D542E03928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سه ماهه اول</c:v>
                </c:pt>
                <c:pt idx="1">
                  <c:v>سه ماهه دوم </c:v>
                </c:pt>
                <c:pt idx="2">
                  <c:v>سه ماهه سوم </c:v>
                </c:pt>
                <c:pt idx="3">
                  <c:v>سه ماهه چهارم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6F-407D-BC55-F1DC0A7C50C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میانه کشوری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سه ماهه اول</c:v>
                </c:pt>
                <c:pt idx="1">
                  <c:v>سه ماهه دوم </c:v>
                </c:pt>
                <c:pt idx="2">
                  <c:v>سه ماهه سوم </c:v>
                </c:pt>
                <c:pt idx="3">
                  <c:v>سه ماهه چهارم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3">
                  <c:v>98.51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26F-407D-BC55-F1DC0A7C50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04145104"/>
        <c:axId val="-2004139120"/>
      </c:barChart>
      <c:catAx>
        <c:axId val="-200414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2  Titr" panose="00000700000000000000" pitchFamily="2" charset="-78"/>
              </a:defRPr>
            </a:pPr>
            <a:endParaRPr lang="en-US"/>
          </a:p>
        </c:txPr>
        <c:crossAx val="-2004139120"/>
        <c:crosses val="autoZero"/>
        <c:auto val="1"/>
        <c:lblAlgn val="ctr"/>
        <c:lblOffset val="100"/>
        <c:noMultiLvlLbl val="0"/>
      </c:catAx>
      <c:valAx>
        <c:axId val="-200413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04145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سه ماهه اول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فرهنگی دانشجویی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94.36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09-47FE-99DF-53F7B653A0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سه ماهه دوم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فرهنگی دانشجویی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69.709999999999994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09-47FE-99DF-53F7B653A0E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سه ماهه سوم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فرهنگی دانشجویی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89.13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409-47FE-99DF-53F7B653A0E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سه ماهه چهارم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فرهنگی دانشجویی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89.71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409-47FE-99DF-53F7B653A0E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میانه کشوری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فرهنگی دانشجویی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85.34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26-40CF-A442-9575F3503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04140208"/>
        <c:axId val="-2004151088"/>
      </c:barChart>
      <c:catAx>
        <c:axId val="-20041402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004151088"/>
        <c:crosses val="autoZero"/>
        <c:auto val="1"/>
        <c:lblAlgn val="ctr"/>
        <c:lblOffset val="100"/>
        <c:noMultiLvlLbl val="0"/>
      </c:catAx>
      <c:valAx>
        <c:axId val="-200415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0414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سه ماهه اول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پژوهش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75.260000000000005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E0-44AB-88D0-834ED7FEE7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سه ماهه دوم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پژوهش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81.2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E0-44AB-88D0-834ED7FEE71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سه ماهه سوم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پژوهش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86.45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4E0-44AB-88D0-834ED7FEE71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سه ماهه چهارم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پژوهش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89.01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4E0-44AB-88D0-834ED7FEE71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میانه کشوری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پژوهش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91.47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E8-4A26-A371-3DBA420353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04152720"/>
        <c:axId val="-2004147824"/>
      </c:barChart>
      <c:catAx>
        <c:axId val="-200415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04147824"/>
        <c:crosses val="autoZero"/>
        <c:auto val="1"/>
        <c:lblAlgn val="ctr"/>
        <c:lblOffset val="100"/>
        <c:noMultiLvlLbl val="0"/>
      </c:catAx>
      <c:valAx>
        <c:axId val="-200414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0415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12626331676783E-2"/>
          <c:y val="3.1384730572919663E-2"/>
          <c:w val="0.94653331176372502"/>
          <c:h val="0.84579369881358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سه ماهه اول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8D-4852-B8DA-9AAC42E30E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سه ماهه دوم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8D-4852-B8DA-9AAC42E30E9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سه ماهه سوم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F8D-4852-B8DA-9AAC42E30E9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سه ماهه چهارم 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F8D-4852-B8DA-9AAC42E30E9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میانه کشوری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F6-44F5-8D8D-B3E2ADB1D0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04142928"/>
        <c:axId val="-2031472864"/>
      </c:barChart>
      <c:catAx>
        <c:axId val="-20041429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031472864"/>
        <c:crosses val="autoZero"/>
        <c:auto val="1"/>
        <c:lblAlgn val="ctr"/>
        <c:lblOffset val="100"/>
        <c:noMultiLvlLbl val="0"/>
      </c:catAx>
      <c:valAx>
        <c:axId val="-203147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04142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2  Titr" panose="00000700000000000000" pitchFamily="2" charset="-78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2  Titr" panose="00000700000000000000" pitchFamily="2" charset="-78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2  Titr" panose="00000700000000000000" pitchFamily="2" charset="-78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2  Titr" panose="00000700000000000000" pitchFamily="2" charset="-78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2  Titr" panose="000007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17757386172339E-2"/>
          <c:y val="1.8724034582781105E-2"/>
          <c:w val="0.94687963896163341"/>
          <c:h val="0.707444645286982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کل فعالیت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Sheet1!$A$2:$A$19</c:f>
              <c:strCache>
                <c:ptCount val="18"/>
                <c:pt idx="0">
                  <c:v>بهداشت</c:v>
                </c:pt>
                <c:pt idx="1">
                  <c:v>درمان</c:v>
                </c:pt>
                <c:pt idx="2">
                  <c:v>غذادارو</c:v>
                </c:pt>
                <c:pt idx="3">
                  <c:v>آموزش</c:v>
                </c:pt>
                <c:pt idx="4">
                  <c:v>تحقیقات</c:v>
                </c:pt>
                <c:pt idx="5">
                  <c:v>فرهنگی دانشجویی</c:v>
                </c:pt>
                <c:pt idx="6">
                  <c:v>پرستاری</c:v>
                </c:pt>
                <c:pt idx="7">
                  <c:v>مشارکتهای اجتماعی</c:v>
                </c:pt>
                <c:pt idx="8">
                  <c:v>بازرسی </c:v>
                </c:pt>
                <c:pt idx="9">
                  <c:v>توسعه</c:v>
                </c:pt>
                <c:pt idx="10">
                  <c:v>آمار وفناوری</c:v>
                </c:pt>
                <c:pt idx="11">
                  <c:v>حراست</c:v>
                </c:pt>
                <c:pt idx="12">
                  <c:v>اورژانس</c:v>
                </c:pt>
                <c:pt idx="13">
                  <c:v>پدافند غیر عامل</c:v>
                </c:pt>
                <c:pt idx="14">
                  <c:v>روابط عمومی </c:v>
                </c:pt>
                <c:pt idx="15">
                  <c:v>تحول سلامت</c:v>
                </c:pt>
                <c:pt idx="16">
                  <c:v>برنامه ریزی</c:v>
                </c:pt>
                <c:pt idx="17">
                  <c:v>امور حقوقی ومجلس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552</c:v>
                </c:pt>
                <c:pt idx="1">
                  <c:v>106</c:v>
                </c:pt>
                <c:pt idx="2">
                  <c:v>134</c:v>
                </c:pt>
                <c:pt idx="3">
                  <c:v>14</c:v>
                </c:pt>
                <c:pt idx="4">
                  <c:v>70</c:v>
                </c:pt>
                <c:pt idx="5">
                  <c:v>133</c:v>
                </c:pt>
                <c:pt idx="6">
                  <c:v>36</c:v>
                </c:pt>
                <c:pt idx="7">
                  <c:v>64</c:v>
                </c:pt>
                <c:pt idx="8">
                  <c:v>42</c:v>
                </c:pt>
                <c:pt idx="9">
                  <c:v>150</c:v>
                </c:pt>
                <c:pt idx="10">
                  <c:v>23</c:v>
                </c:pt>
                <c:pt idx="11">
                  <c:v>79</c:v>
                </c:pt>
                <c:pt idx="12">
                  <c:v>30</c:v>
                </c:pt>
                <c:pt idx="13">
                  <c:v>3</c:v>
                </c:pt>
                <c:pt idx="14">
                  <c:v>5</c:v>
                </c:pt>
                <c:pt idx="15">
                  <c:v>2</c:v>
                </c:pt>
                <c:pt idx="16">
                  <c:v>1</c:v>
                </c:pt>
                <c:pt idx="17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0E-4E51-826F-66AECC652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2041920480"/>
        <c:axId val="-204192700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خاتمه یافته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Sheet1!$A$2:$A$19</c:f>
              <c:strCache>
                <c:ptCount val="18"/>
                <c:pt idx="0">
                  <c:v>بهداشت</c:v>
                </c:pt>
                <c:pt idx="1">
                  <c:v>درمان</c:v>
                </c:pt>
                <c:pt idx="2">
                  <c:v>غذادارو</c:v>
                </c:pt>
                <c:pt idx="3">
                  <c:v>آموزش</c:v>
                </c:pt>
                <c:pt idx="4">
                  <c:v>تحقیقات</c:v>
                </c:pt>
                <c:pt idx="5">
                  <c:v>فرهنگی دانشجویی</c:v>
                </c:pt>
                <c:pt idx="6">
                  <c:v>پرستاری</c:v>
                </c:pt>
                <c:pt idx="7">
                  <c:v>مشارکتهای اجتماعی</c:v>
                </c:pt>
                <c:pt idx="8">
                  <c:v>بازرسی </c:v>
                </c:pt>
                <c:pt idx="9">
                  <c:v>توسعه</c:v>
                </c:pt>
                <c:pt idx="10">
                  <c:v>آمار وفناوری</c:v>
                </c:pt>
                <c:pt idx="11">
                  <c:v>حراست</c:v>
                </c:pt>
                <c:pt idx="12">
                  <c:v>اورژانس</c:v>
                </c:pt>
                <c:pt idx="13">
                  <c:v>پدافند غیر عامل</c:v>
                </c:pt>
                <c:pt idx="14">
                  <c:v>روابط عمومی </c:v>
                </c:pt>
                <c:pt idx="15">
                  <c:v>تحول سلامت</c:v>
                </c:pt>
                <c:pt idx="16">
                  <c:v>برنامه ریزی</c:v>
                </c:pt>
                <c:pt idx="17">
                  <c:v>امور حقوقی ومجلس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520</c:v>
                </c:pt>
                <c:pt idx="1">
                  <c:v>81</c:v>
                </c:pt>
                <c:pt idx="2">
                  <c:v>124</c:v>
                </c:pt>
                <c:pt idx="3">
                  <c:v>11</c:v>
                </c:pt>
                <c:pt idx="4">
                  <c:v>22</c:v>
                </c:pt>
                <c:pt idx="5">
                  <c:v>99</c:v>
                </c:pt>
                <c:pt idx="6">
                  <c:v>35</c:v>
                </c:pt>
                <c:pt idx="7">
                  <c:v>52</c:v>
                </c:pt>
                <c:pt idx="8">
                  <c:v>41</c:v>
                </c:pt>
                <c:pt idx="9">
                  <c:v>117</c:v>
                </c:pt>
                <c:pt idx="10">
                  <c:v>12</c:v>
                </c:pt>
                <c:pt idx="11">
                  <c:v>75</c:v>
                </c:pt>
                <c:pt idx="12">
                  <c:v>13</c:v>
                </c:pt>
                <c:pt idx="13">
                  <c:v>1</c:v>
                </c:pt>
                <c:pt idx="14">
                  <c:v>5</c:v>
                </c:pt>
                <c:pt idx="15">
                  <c:v>0</c:v>
                </c:pt>
                <c:pt idx="16">
                  <c:v>1</c:v>
                </c:pt>
                <c:pt idx="17">
                  <c:v>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60E-4E51-826F-66AECC652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1920480"/>
        <c:axId val="-2041927008"/>
      </c:lineChart>
      <c:catAx>
        <c:axId val="-204192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2  Titr" panose="00000700000000000000" pitchFamily="2" charset="-78"/>
              </a:defRPr>
            </a:pPr>
            <a:endParaRPr lang="en-US"/>
          </a:p>
        </c:txPr>
        <c:crossAx val="-2041927008"/>
        <c:crosses val="autoZero"/>
        <c:auto val="1"/>
        <c:lblAlgn val="ctr"/>
        <c:lblOffset val="100"/>
        <c:noMultiLvlLbl val="0"/>
      </c:catAx>
      <c:valAx>
        <c:axId val="-204192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1920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397788011583775"/>
          <c:y val="0.9272389634167415"/>
          <c:w val="0.2042964631780412"/>
          <c:h val="5.74500302603353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2  Titr" panose="000007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سه ماهه اول </c:v>
                </c:pt>
                <c:pt idx="1">
                  <c:v>سه ماهه دوم </c:v>
                </c:pt>
                <c:pt idx="2">
                  <c:v>سه ماهه سوم </c:v>
                </c:pt>
                <c:pt idx="3">
                  <c:v>سه ماهه چهارم</c:v>
                </c:pt>
                <c:pt idx="4">
                  <c:v>میانه کشوری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97</c:v>
                </c:pt>
                <c:pt idx="1">
                  <c:v>72.42</c:v>
                </c:pt>
                <c:pt idx="2">
                  <c:v>88.17</c:v>
                </c:pt>
                <c:pt idx="3">
                  <c:v>90.79</c:v>
                </c:pt>
                <c:pt idx="4">
                  <c:v>79.45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BD-48A9-AA70-551D1D5B70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43099296"/>
        <c:axId val="-1943099840"/>
      </c:barChart>
      <c:catAx>
        <c:axId val="-194309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2  Titr" panose="00000700000000000000" pitchFamily="2" charset="-78"/>
              </a:defRPr>
            </a:pPr>
            <a:endParaRPr lang="en-US"/>
          </a:p>
        </c:txPr>
        <c:crossAx val="-1943099840"/>
        <c:crosses val="autoZero"/>
        <c:auto val="1"/>
        <c:lblAlgn val="ctr"/>
        <c:lblOffset val="100"/>
        <c:noMultiLvlLbl val="0"/>
      </c:catAx>
      <c:valAx>
        <c:axId val="-1943099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309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سه ماهه اول</c:v>
                </c:pt>
                <c:pt idx="1">
                  <c:v>سه ماهه دوم </c:v>
                </c:pt>
                <c:pt idx="2">
                  <c:v>سه ماهه سوم </c:v>
                </c:pt>
                <c:pt idx="3">
                  <c:v>سه ماهه چهارم </c:v>
                </c:pt>
                <c:pt idx="4">
                  <c:v>میانه کشوری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76.73</c:v>
                </c:pt>
                <c:pt idx="1">
                  <c:v>74.12</c:v>
                </c:pt>
                <c:pt idx="2">
                  <c:v>81.75</c:v>
                </c:pt>
                <c:pt idx="3">
                  <c:v>89.26</c:v>
                </c:pt>
                <c:pt idx="4">
                  <c:v>88.58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8D-48BC-8503-55E278116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43098752"/>
        <c:axId val="-1943100384"/>
      </c:barChart>
      <c:catAx>
        <c:axId val="-194309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3100384"/>
        <c:crosses val="autoZero"/>
        <c:auto val="1"/>
        <c:lblAlgn val="ctr"/>
        <c:lblOffset val="100"/>
        <c:noMultiLvlLbl val="0"/>
      </c:catAx>
      <c:valAx>
        <c:axId val="-1943100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309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سه ماهه اول</c:v>
                </c:pt>
                <c:pt idx="1">
                  <c:v>سه ماهه دوم </c:v>
                </c:pt>
                <c:pt idx="2">
                  <c:v>سه ماهه سوم </c:v>
                </c:pt>
                <c:pt idx="3">
                  <c:v>سه ماهه چهارم </c:v>
                </c:pt>
                <c:pt idx="4">
                  <c:v>میانه کشوری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97.27</c:v>
                </c:pt>
                <c:pt idx="1">
                  <c:v>100</c:v>
                </c:pt>
                <c:pt idx="2">
                  <c:v>98.71</c:v>
                </c:pt>
                <c:pt idx="3">
                  <c:v>98.89</c:v>
                </c:pt>
                <c:pt idx="4">
                  <c:v>99.56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50-4DA8-A94B-87F50DC6F5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43102560"/>
        <c:axId val="-1943098208"/>
      </c:barChart>
      <c:catAx>
        <c:axId val="-194310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3098208"/>
        <c:crosses val="autoZero"/>
        <c:auto val="1"/>
        <c:lblAlgn val="ctr"/>
        <c:lblOffset val="100"/>
        <c:noMultiLvlLbl val="0"/>
      </c:catAx>
      <c:valAx>
        <c:axId val="-194309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3102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سه ماهه اول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75.05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17-482D-BFE9-4BF0A28D99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سه ماهه دوم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88.69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E17-482D-BFE9-4BF0A28D990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سه ماهه سوم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89.98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E17-482D-BFE9-4BF0A28D990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سه ماهه چهارم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98.46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E17-482D-BFE9-4BF0A28D990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میانه کشوری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98.26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FD-4777-8D1B-8505424DCE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43096576"/>
        <c:axId val="-1943097664"/>
      </c:barChart>
      <c:catAx>
        <c:axId val="-194309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3097664"/>
        <c:crosses val="autoZero"/>
        <c:auto val="1"/>
        <c:lblAlgn val="ctr"/>
        <c:lblOffset val="100"/>
        <c:noMultiLvlLbl val="0"/>
      </c:catAx>
      <c:valAx>
        <c:axId val="-194309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309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سه ماهه اول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71.63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54-49C5-A672-3424F6BDBC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سه ماهه دوم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82.48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54-49C5-A672-3424F6BDBC0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سه ماهه سوم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99.4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254-49C5-A672-3424F6BDBC0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سه ماهه چهارم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99.34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254-49C5-A672-3424F6BDBC0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میانه کشوری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99.11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C8-4B33-AB17-7495BC041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43103104"/>
        <c:axId val="-1943097120"/>
      </c:barChart>
      <c:catAx>
        <c:axId val="-194310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3097120"/>
        <c:crosses val="autoZero"/>
        <c:auto val="1"/>
        <c:lblAlgn val="ctr"/>
        <c:lblOffset val="100"/>
        <c:noMultiLvlLbl val="0"/>
      </c:catAx>
      <c:valAx>
        <c:axId val="-194309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310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سه ماهه اول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07-4646-A851-810E89AA69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سه ماهه دوم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84.94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07-4646-A851-810E89AA697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سه ماهه سوم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89.55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07-4646-A851-810E89AA697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سه ماهه چهارم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96.27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707-4646-A851-810E89AA697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میانه کشوری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90.51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01-4D4D-81DF-0B5FA87EAE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43102016"/>
        <c:axId val="-1943103648"/>
      </c:barChart>
      <c:catAx>
        <c:axId val="-194310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3103648"/>
        <c:crosses val="autoZero"/>
        <c:auto val="1"/>
        <c:lblAlgn val="ctr"/>
        <c:lblOffset val="100"/>
        <c:noMultiLvlLbl val="0"/>
      </c:catAx>
      <c:valAx>
        <c:axId val="-194310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3102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سه ماهه اول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88.74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6D-43BB-883C-1875070ACF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سه ماهه دوم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77.430000000000007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26D-43BB-883C-1875070ACF3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سه ماهه سوم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96.54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26D-43BB-883C-1875070ACF3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سه ماهه چهارم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99.25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26D-43BB-883C-1875070ACF3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میانه کشوری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99.24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B7-4BC3-9D2D-D719CC867F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04145648"/>
        <c:axId val="-2004140752"/>
      </c:barChart>
      <c:catAx>
        <c:axId val="-200414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04140752"/>
        <c:crosses val="autoZero"/>
        <c:auto val="1"/>
        <c:lblAlgn val="ctr"/>
        <c:lblOffset val="100"/>
        <c:noMultiLvlLbl val="0"/>
      </c:catAx>
      <c:valAx>
        <c:axId val="-2004140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0414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سه ماهه اول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74.790000000000006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EA-4DAF-8F32-E3DA696D31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سه ماهه دوم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EA-4DAF-8F32-E3DA696D31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سه ماهه سوم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9EA-4DAF-8F32-E3DA696D31D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سه ماهه چهارم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95.59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9EA-4DAF-8F32-E3DA696D31D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میانه کشوری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FA-4098-B512-C373E5C3F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04148912"/>
        <c:axId val="-2004147280"/>
      </c:barChart>
      <c:catAx>
        <c:axId val="-200414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04147280"/>
        <c:crosses val="autoZero"/>
        <c:auto val="1"/>
        <c:lblAlgn val="ctr"/>
        <c:lblOffset val="100"/>
        <c:noMultiLvlLbl val="0"/>
      </c:catAx>
      <c:valAx>
        <c:axId val="-200414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0414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سه ماهه اول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روابط عمومی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2A-4CD5-AC32-C8B1FA49E7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سه ماهه دوم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روابط عمومی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95.44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52A-4CD5-AC32-C8B1FA49E70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سه ماهه سوم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روابط عمومی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89.25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52A-4CD5-AC32-C8B1FA49E70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سه ماهه چهارم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روابط عمومی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52A-4CD5-AC32-C8B1FA49E70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میانه کشوری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روابط عمومی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2B-4D75-9CB7-849C897C9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94387792"/>
        <c:axId val="-2041929184"/>
      </c:barChart>
      <c:catAx>
        <c:axId val="-2094387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041929184"/>
        <c:crosses val="autoZero"/>
        <c:auto val="1"/>
        <c:lblAlgn val="ctr"/>
        <c:lblOffset val="100"/>
        <c:noMultiLvlLbl val="0"/>
      </c:catAx>
      <c:valAx>
        <c:axId val="-204192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438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سه ماهه اول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اورژانس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61.23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2B-4974-A141-320D07F8D3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سه ماهه دوم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اورژانس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12B-4974-A141-320D07F8D3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سه ماهه سوم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اورژانس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80.52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12B-4974-A141-320D07F8D32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سه ماهه چهارم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اورژانس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88.21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12B-4974-A141-320D07F8D32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میانه کشوری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اورژانس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84.84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07-4E05-9F60-5F834489EC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42254736"/>
        <c:axId val="-1942256368"/>
      </c:barChart>
      <c:catAx>
        <c:axId val="-1942254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942256368"/>
        <c:crosses val="autoZero"/>
        <c:auto val="1"/>
        <c:lblAlgn val="ctr"/>
        <c:lblOffset val="100"/>
        <c:noMultiLvlLbl val="0"/>
      </c:catAx>
      <c:valAx>
        <c:axId val="-1942256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225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2  Titr" panose="000007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دانشکده </c:v>
                </c:pt>
                <c:pt idx="1">
                  <c:v>روابط عمومی</c:v>
                </c:pt>
                <c:pt idx="2">
                  <c:v>حقوقی</c:v>
                </c:pt>
                <c:pt idx="3">
                  <c:v>برنامه ریزی</c:v>
                </c:pt>
                <c:pt idx="4">
                  <c:v>بازرسی</c:v>
                </c:pt>
                <c:pt idx="5">
                  <c:v>پرستاری</c:v>
                </c:pt>
                <c:pt idx="6">
                  <c:v>حراست</c:v>
                </c:pt>
                <c:pt idx="7">
                  <c:v>بهداشت</c:v>
                </c:pt>
                <c:pt idx="8">
                  <c:v>غذا دارو</c:v>
                </c:pt>
                <c:pt idx="9">
                  <c:v>مشارکت های اجتماعی </c:v>
                </c:pt>
                <c:pt idx="10">
                  <c:v>آموزش</c:v>
                </c:pt>
                <c:pt idx="11">
                  <c:v>توسعه</c:v>
                </c:pt>
                <c:pt idx="12">
                  <c:v>درمان</c:v>
                </c:pt>
                <c:pt idx="13">
                  <c:v>فرهنگی دانشجویی</c:v>
                </c:pt>
                <c:pt idx="14">
                  <c:v>آمار فناوری اطلاعات </c:v>
                </c:pt>
                <c:pt idx="15">
                  <c:v>اورژانس</c:v>
                </c:pt>
                <c:pt idx="16">
                  <c:v>پدافند غیر عامل </c:v>
                </c:pt>
                <c:pt idx="17">
                  <c:v>تحقیقات وفناوری</c:v>
                </c:pt>
                <c:pt idx="18">
                  <c:v>تحول سلامت</c:v>
                </c:pt>
                <c:pt idx="19">
                  <c:v>طب سنتی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86.78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97.61</c:v>
                </c:pt>
                <c:pt idx="5">
                  <c:v>97.22</c:v>
                </c:pt>
                <c:pt idx="6">
                  <c:v>94.93</c:v>
                </c:pt>
                <c:pt idx="7">
                  <c:v>94.2</c:v>
                </c:pt>
                <c:pt idx="8">
                  <c:v>92.53</c:v>
                </c:pt>
                <c:pt idx="9">
                  <c:v>81.25</c:v>
                </c:pt>
                <c:pt idx="10">
                  <c:v>78.569999999999993</c:v>
                </c:pt>
                <c:pt idx="11">
                  <c:v>78</c:v>
                </c:pt>
                <c:pt idx="12">
                  <c:v>76.41</c:v>
                </c:pt>
                <c:pt idx="13">
                  <c:v>74.430000000000007</c:v>
                </c:pt>
                <c:pt idx="14">
                  <c:v>52.17</c:v>
                </c:pt>
                <c:pt idx="15">
                  <c:v>43.33</c:v>
                </c:pt>
                <c:pt idx="16">
                  <c:v>33.33</c:v>
                </c:pt>
                <c:pt idx="17">
                  <c:v>31.42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82-404F-B145-7D39AB74E7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دانشکده </c:v>
                </c:pt>
                <c:pt idx="1">
                  <c:v>روابط عمومی</c:v>
                </c:pt>
                <c:pt idx="2">
                  <c:v>حقوقی</c:v>
                </c:pt>
                <c:pt idx="3">
                  <c:v>برنامه ریزی</c:v>
                </c:pt>
                <c:pt idx="4">
                  <c:v>بازرسی</c:v>
                </c:pt>
                <c:pt idx="5">
                  <c:v>پرستاری</c:v>
                </c:pt>
                <c:pt idx="6">
                  <c:v>حراست</c:v>
                </c:pt>
                <c:pt idx="7">
                  <c:v>بهداشت</c:v>
                </c:pt>
                <c:pt idx="8">
                  <c:v>غذا دارو</c:v>
                </c:pt>
                <c:pt idx="9">
                  <c:v>مشارکت های اجتماعی </c:v>
                </c:pt>
                <c:pt idx="10">
                  <c:v>آموزش</c:v>
                </c:pt>
                <c:pt idx="11">
                  <c:v>توسعه</c:v>
                </c:pt>
                <c:pt idx="12">
                  <c:v>درمان</c:v>
                </c:pt>
                <c:pt idx="13">
                  <c:v>فرهنگی دانشجویی</c:v>
                </c:pt>
                <c:pt idx="14">
                  <c:v>آمار فناوری اطلاعات </c:v>
                </c:pt>
                <c:pt idx="15">
                  <c:v>اورژانس</c:v>
                </c:pt>
                <c:pt idx="16">
                  <c:v>پدافند غیر عامل </c:v>
                </c:pt>
                <c:pt idx="17">
                  <c:v>تحقیقات وفناوری</c:v>
                </c:pt>
                <c:pt idx="18">
                  <c:v>تحول سلامت</c:v>
                </c:pt>
                <c:pt idx="19">
                  <c:v>طب سنتی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2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82-404F-B145-7D39AB74E7E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دانشکده </c:v>
                </c:pt>
                <c:pt idx="1">
                  <c:v>روابط عمومی</c:v>
                </c:pt>
                <c:pt idx="2">
                  <c:v>حقوقی</c:v>
                </c:pt>
                <c:pt idx="3">
                  <c:v>برنامه ریزی</c:v>
                </c:pt>
                <c:pt idx="4">
                  <c:v>بازرسی</c:v>
                </c:pt>
                <c:pt idx="5">
                  <c:v>پرستاری</c:v>
                </c:pt>
                <c:pt idx="6">
                  <c:v>حراست</c:v>
                </c:pt>
                <c:pt idx="7">
                  <c:v>بهداشت</c:v>
                </c:pt>
                <c:pt idx="8">
                  <c:v>غذا دارو</c:v>
                </c:pt>
                <c:pt idx="9">
                  <c:v>مشارکت های اجتماعی </c:v>
                </c:pt>
                <c:pt idx="10">
                  <c:v>آموزش</c:v>
                </c:pt>
                <c:pt idx="11">
                  <c:v>توسعه</c:v>
                </c:pt>
                <c:pt idx="12">
                  <c:v>درمان</c:v>
                </c:pt>
                <c:pt idx="13">
                  <c:v>فرهنگی دانشجویی</c:v>
                </c:pt>
                <c:pt idx="14">
                  <c:v>آمار فناوری اطلاعات </c:v>
                </c:pt>
                <c:pt idx="15">
                  <c:v>اورژانس</c:v>
                </c:pt>
                <c:pt idx="16">
                  <c:v>پدافند غیر عامل </c:v>
                </c:pt>
                <c:pt idx="17">
                  <c:v>تحقیقات وفناوری</c:v>
                </c:pt>
                <c:pt idx="18">
                  <c:v>تحول سلامت</c:v>
                </c:pt>
                <c:pt idx="19">
                  <c:v>طب سنتی</c:v>
                </c:pt>
              </c:strCache>
            </c:strRef>
          </c:cat>
          <c:val>
            <c:numRef>
              <c:f>Sheet1!$D$2:$D$21</c:f>
              <c:numCache>
                <c:formatCode>General</c:formatCode>
                <c:ptCount val="2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882-404F-B145-7D39AB74E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41928640"/>
        <c:axId val="-2041932448"/>
      </c:barChart>
      <c:catAx>
        <c:axId val="-204192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2  Titr" panose="00000700000000000000" pitchFamily="2" charset="-78"/>
              </a:defRPr>
            </a:pPr>
            <a:endParaRPr lang="en-US"/>
          </a:p>
        </c:txPr>
        <c:crossAx val="-2041932448"/>
        <c:crosses val="autoZero"/>
        <c:auto val="1"/>
        <c:lblAlgn val="ctr"/>
        <c:lblOffset val="100"/>
        <c:noMultiLvlLbl val="0"/>
      </c:catAx>
      <c:valAx>
        <c:axId val="-204193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192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سه ماهه اول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آمار وفناوری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EB-411E-BC04-FF34C1705B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سه ماهه دوم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آمار وفناوری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68.77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DEB-411E-BC04-FF34C1705B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سه ماهه سوم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آمار وفناوری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78.92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DEB-411E-BC04-FF34C1705B7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سه ماهه چهارم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آمار وفناوری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97.97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DEB-411E-BC04-FF34C1705B7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میانه کشوری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آمار وفناوری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96.68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D8-4255-8270-EECA83269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42243312"/>
        <c:axId val="-1942243856"/>
      </c:barChart>
      <c:catAx>
        <c:axId val="-19422433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942243856"/>
        <c:crosses val="autoZero"/>
        <c:auto val="1"/>
        <c:lblAlgn val="ctr"/>
        <c:lblOffset val="100"/>
        <c:noMultiLvlLbl val="0"/>
      </c:catAx>
      <c:valAx>
        <c:axId val="-194224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224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سه ماهه اول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حقوقی امور مجلس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43.31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0B-4370-95CD-B534ED8F84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سه ماهه دوم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حقوقی امور مجلس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25.64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50B-4370-95CD-B534ED8F84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سه ماهه سوم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حقوقی امور مجلس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46.82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50B-4370-95CD-B534ED8F849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سه ماهه چهارم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حقوقی امور مجلس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50B-4370-95CD-B534ED8F849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میانه کشوری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حقوقی امور مجلس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78.89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D0-4168-BE1E-2EF7D2850C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42245488"/>
        <c:axId val="-1942251472"/>
      </c:barChart>
      <c:catAx>
        <c:axId val="-19422454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942251472"/>
        <c:crosses val="autoZero"/>
        <c:auto val="1"/>
        <c:lblAlgn val="ctr"/>
        <c:lblOffset val="100"/>
        <c:noMultiLvlLbl val="0"/>
      </c:catAx>
      <c:valAx>
        <c:axId val="-194225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2245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سه ماهه اول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برنامه ریزی</c:v>
                </c:pt>
                <c:pt idx="1">
                  <c:v>طب سنتی</c:v>
                </c:pt>
                <c:pt idx="2">
                  <c:v>پدافند غیر عامل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43-44DE-9A38-A5F65318F5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سه ماهه دوم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برنامه ریزی</c:v>
                </c:pt>
                <c:pt idx="1">
                  <c:v>طب سنتی</c:v>
                </c:pt>
                <c:pt idx="2">
                  <c:v>پدافند غیر عامل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43-44DE-9A38-A5F65318F5B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سه ماهه سوم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برنامه ریزی</c:v>
                </c:pt>
                <c:pt idx="1">
                  <c:v>طب سنتی</c:v>
                </c:pt>
                <c:pt idx="2">
                  <c:v>پدافند غیر عامل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243-44DE-9A38-A5F65318F5B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سه ماهه چهارم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برنامه ریزی</c:v>
                </c:pt>
                <c:pt idx="1">
                  <c:v>طب سنتی</c:v>
                </c:pt>
                <c:pt idx="2">
                  <c:v>پدافند غیر عامل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100</c:v>
                </c:pt>
                <c:pt idx="1">
                  <c:v>0</c:v>
                </c:pt>
                <c:pt idx="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243-44DE-9A38-A5F65318F5B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میانه کشوری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برنامه ریزی</c:v>
                </c:pt>
                <c:pt idx="1">
                  <c:v>طب سنتی</c:v>
                </c:pt>
                <c:pt idx="2">
                  <c:v>پدافند غیر عامل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97.31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79-418D-91E6-C6842A08DF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42254192"/>
        <c:axId val="-1942250928"/>
      </c:barChart>
      <c:catAx>
        <c:axId val="-194225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2250928"/>
        <c:crosses val="autoZero"/>
        <c:auto val="1"/>
        <c:lblAlgn val="ctr"/>
        <c:lblOffset val="100"/>
        <c:noMultiLvlLbl val="0"/>
      </c:catAx>
      <c:valAx>
        <c:axId val="-194225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225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افزایش امید به زندگی </c:v>
                </c:pt>
                <c:pt idx="1">
                  <c:v>کاهش عوامل خطر و بار بیماری‌ها</c:v>
                </c:pt>
                <c:pt idx="2">
                  <c:v>ارتقای سلامت همه‌جانبه در ابعاد جسمی، روانی و اجتماعی</c:v>
                </c:pt>
                <c:pt idx="3">
                  <c:v>دسترسی عادلانه و همگانی به خدمات سلامت با کیفیت</c:v>
                </c:pt>
                <c:pt idx="4">
                  <c:v>اجتماعی‌سازی سلامت در جهت مشارکت ساختارمند و فعال فرد، خانواده و جامعه و جلب مشارکت بین بخشی در تامین، حفظ و ارتقای سلامت</c:v>
                </c:pt>
                <c:pt idx="5">
                  <c:v>حفاظت مالی مردم در برابر هزینه‌های سلامت</c:v>
                </c:pt>
                <c:pt idx="6">
                  <c:v>تامین ایمنی و اصلاح الگوی مصرف فرآورده های سلامت</c:v>
                </c:pt>
                <c:pt idx="7">
                  <c:v>توسعه کمی و کیفی تولید داخلی دارو و فراورده‌های سلامت</c:v>
                </c:pt>
                <c:pt idx="8">
                  <c:v>توسعه آموزش علوم پزشکی پاسخگو، جامعه‌نگر، عادلانه و ادغام‌یافته در ارائه مراقبت‌های سلامت</c:v>
                </c:pt>
                <c:pt idx="9">
                  <c:v>توسعه ظرفیت مطالعات بزرگ ملی و منطقه‌ای، نوآوری در تولید علم نافع و تحقق مرجعیت علم</c:v>
                </c:pt>
                <c:pt idx="10">
                  <c:v>تامین نیاز‌های رفاهی و توسعه ظرفیت‌های فرهنگی در دانشگاه‌های علوم پزشکی</c:v>
                </c:pt>
                <c:pt idx="11">
                  <c:v>افزایش بهره‌وری منابع مالی، فیزیکی و انسانی و ارتقای فرهنگ سازمانی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97.89</c:v>
                </c:pt>
                <c:pt idx="1">
                  <c:v>46.26</c:v>
                </c:pt>
                <c:pt idx="2">
                  <c:v>99.38</c:v>
                </c:pt>
                <c:pt idx="3">
                  <c:v>91.14</c:v>
                </c:pt>
                <c:pt idx="4">
                  <c:v>89.08</c:v>
                </c:pt>
                <c:pt idx="5">
                  <c:v>90</c:v>
                </c:pt>
                <c:pt idx="6">
                  <c:v>98.96</c:v>
                </c:pt>
                <c:pt idx="7">
                  <c:v>88.07</c:v>
                </c:pt>
                <c:pt idx="8">
                  <c:v>98.84</c:v>
                </c:pt>
                <c:pt idx="9">
                  <c:v>88.07</c:v>
                </c:pt>
                <c:pt idx="10">
                  <c:v>86.04</c:v>
                </c:pt>
                <c:pt idx="11">
                  <c:v>95.38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9B-4B49-AA2B-78E33909BB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42247664"/>
        <c:axId val="-1942244400"/>
      </c:barChart>
      <c:catAx>
        <c:axId val="-194224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2244400"/>
        <c:crosses val="autoZero"/>
        <c:auto val="1"/>
        <c:lblAlgn val="ctr"/>
        <c:lblOffset val="100"/>
        <c:noMultiLvlLbl val="0"/>
      </c:catAx>
      <c:valAx>
        <c:axId val="-1942244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224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سه ماهه اول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افزایش امید به زندگی 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C8-404A-83C0-40289E9609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سه ماهه دوم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افزایش امید به زندگی 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3C8-404A-83C0-40289E9609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سه ماهه سوم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افزایش امید به زندگی 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96.03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3C8-404A-83C0-40289E96098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سه ماهه چهارم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افزایش امید به زندگی 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97.89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3C8-404A-83C0-40289E960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42244944"/>
        <c:axId val="-1942256912"/>
      </c:barChart>
      <c:catAx>
        <c:axId val="-1942244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942256912"/>
        <c:crosses val="autoZero"/>
        <c:auto val="1"/>
        <c:lblAlgn val="ctr"/>
        <c:lblOffset val="100"/>
        <c:noMultiLvlLbl val="0"/>
      </c:catAx>
      <c:valAx>
        <c:axId val="-194225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224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721410181583743"/>
          <c:y val="0.9050020805041904"/>
          <c:w val="0.70284377530970443"/>
          <c:h val="7.91682221110127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08974239386179E-2"/>
          <c:y val="1.8944706690051581E-2"/>
          <c:w val="0.94385998034429575"/>
          <c:h val="0.86397872994878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سه ماهه اول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کاهش عوامل خطر و بار بیماری‌ها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94.75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96-4074-80BE-682E242E6D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سه ماهه دوم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کاهش عوامل خطر و بار بیماری‌ها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90.79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96-4074-80BE-682E242E6D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سه ماهه سوم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کاهش عوامل خطر و بار بیماری‌ها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94.26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96-4074-80BE-682E242E6D4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سه ماهه چهارم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کاهش عوامل خطر و بار بیماری‌ها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46.26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596-4074-80BE-682E242E6D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42255280"/>
        <c:axId val="-1942253648"/>
      </c:barChart>
      <c:catAx>
        <c:axId val="-19422552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942253648"/>
        <c:crosses val="autoZero"/>
        <c:auto val="1"/>
        <c:lblAlgn val="ctr"/>
        <c:lblOffset val="100"/>
        <c:noMultiLvlLbl val="0"/>
      </c:catAx>
      <c:valAx>
        <c:axId val="-194225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2255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001199938212137"/>
          <c:y val="0.90703196139090492"/>
          <c:w val="0.67551521600753384"/>
          <c:h val="7.7476584423037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سه ماهه اول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ارتقای سلامت همه‌جانبه در ابعاد جسمی، روانی و اجتماعی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62.35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47-4529-B6B3-9A4F925541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سه ماهه دوم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ارتقای سلامت همه‌جانبه در ابعاد جسمی، روانی و اجتماعی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85.34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047-4529-B6B3-9A4F9255419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سه ماهه سوم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ارتقای سلامت همه‌جانبه در ابعاد جسمی، روانی و اجتماعی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99.34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047-4529-B6B3-9A4F9255419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سه ماهه چهارم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ارتقای سلامت همه‌جانبه در ابعاد جسمی، روانی و اجتماعی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99.38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047-4529-B6B3-9A4F92554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42252560"/>
        <c:axId val="-1942249296"/>
      </c:barChart>
      <c:catAx>
        <c:axId val="-1942252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942249296"/>
        <c:crosses val="autoZero"/>
        <c:auto val="1"/>
        <c:lblAlgn val="ctr"/>
        <c:lblOffset val="100"/>
        <c:noMultiLvlLbl val="0"/>
      </c:catAx>
      <c:valAx>
        <c:axId val="-194224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225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462813262651502"/>
          <c:y val="0.89821206978103008"/>
          <c:w val="0.63030615231936693"/>
          <c:h val="8.48267994769205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سه ماهه اول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دسترسی عادلانه و همگانی به خدمات سلامت با کیفیت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79.48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4B-42A6-9DDF-D9355157F7F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سه ماهه دوم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دسترسی عادلانه و همگانی به خدمات سلامت با کیفیت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75.819999999999993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84B-42A6-9DDF-D9355157F7F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سه ماهه سوم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دسترسی عادلانه و همگانی به خدمات سلامت با کیفیت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90.83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84B-42A6-9DDF-D9355157F7F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سه ماهه چهارم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دسترسی عادلانه و همگانی به خدمات سلامت با کیفیت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91.14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84B-42A6-9DDF-D9355157F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42242768"/>
        <c:axId val="-1942247120"/>
      </c:barChart>
      <c:catAx>
        <c:axId val="-1942242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942247120"/>
        <c:crosses val="autoZero"/>
        <c:auto val="1"/>
        <c:lblAlgn val="ctr"/>
        <c:lblOffset val="100"/>
        <c:noMultiLvlLbl val="0"/>
      </c:catAx>
      <c:valAx>
        <c:axId val="-194224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224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76428761914691"/>
          <c:y val="0.90897690958002131"/>
          <c:w val="0.66390316095796498"/>
          <c:h val="7.58557269237621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سه ماهه اول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اجتماعی‌سازی سلامت در جهت مشارکت ساختارمند و فعال فرد، خانواده و جامعه و جلب مشارکت بین بخشی در تامین، حفظ و ارتقای سلامت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98.44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0D-4D30-BDA7-F8F16B87A0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سه ماهه دوم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اجتماعی‌سازی سلامت در جهت مشارکت ساختارمند و فعال فرد، خانواده و جامعه و جلب مشارکت بین بخشی در تامین، حفظ و ارتقای سلامت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74.069999999999993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0D-4D30-BDA7-F8F16B87A05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سه ماهه سوم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اجتماعی‌سازی سلامت در جهت مشارکت ساختارمند و فعال فرد، خانواده و جامعه و جلب مشارکت بین بخشی در تامین، حفظ و ارتقای سلامت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81.55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C0D-4D30-BDA7-F8F16B87A05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سه ماهه چهارم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اجتماعی‌سازی سلامت در جهت مشارکت ساختارمند و فعال فرد، خانواده و جامعه و جلب مشارکت بین بخشی در تامین، حفظ و ارتقای سلامت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89.08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C0D-4D30-BDA7-F8F16B87A0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42253104"/>
        <c:axId val="-1942249840"/>
      </c:barChart>
      <c:catAx>
        <c:axId val="-1942253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942249840"/>
        <c:crosses val="autoZero"/>
        <c:auto val="1"/>
        <c:lblAlgn val="ctr"/>
        <c:lblOffset val="100"/>
        <c:noMultiLvlLbl val="0"/>
      </c:catAx>
      <c:valAx>
        <c:axId val="-1942249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225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سه ماهه اول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حفاظت مالی مردم در برابر هزینه‌های سلامت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38-43BD-9CF0-07481B7488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سه ماهه دوم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حفاظت مالی مردم در برابر هزینه‌های سلامت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38-43BD-9CF0-07481B74880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سه ماهه سوم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حفاظت مالی مردم در برابر هزینه‌های سلامت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138-43BD-9CF0-07481B74880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سه ماهه چهارم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حفاظت مالی مردم در برابر هزینه‌های سلامت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138-43BD-9CF0-07481B7488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42250384"/>
        <c:axId val="-1942246576"/>
      </c:barChart>
      <c:catAx>
        <c:axId val="-19422503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942246576"/>
        <c:crosses val="autoZero"/>
        <c:auto val="1"/>
        <c:lblAlgn val="ctr"/>
        <c:lblOffset val="100"/>
        <c:noMultiLvlLbl val="0"/>
      </c:catAx>
      <c:valAx>
        <c:axId val="-194224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225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971191911697183"/>
          <c:y val="0.91301637568232008"/>
          <c:w val="0.61876928931960351"/>
          <c:h val="7.82978457435726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877566009134029E-2"/>
          <c:y val="3.3248019240479543E-2"/>
          <c:w val="0.91300670622668334"/>
          <c:h val="0.54601651090231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کل فعالیت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دانشکده </c:v>
                </c:pt>
                <c:pt idx="1">
                  <c:v>درمان</c:v>
                </c:pt>
                <c:pt idx="2">
                  <c:v>آموزش</c:v>
                </c:pt>
                <c:pt idx="3">
                  <c:v>تحقیقات</c:v>
                </c:pt>
                <c:pt idx="4">
                  <c:v>فرهنگی دانشجویی</c:v>
                </c:pt>
                <c:pt idx="5">
                  <c:v>مشارکتهای اجتماعی</c:v>
                </c:pt>
                <c:pt idx="6">
                  <c:v>توسعه</c:v>
                </c:pt>
                <c:pt idx="7">
                  <c:v>آمار وفناوری</c:v>
                </c:pt>
                <c:pt idx="8">
                  <c:v>اورژانس</c:v>
                </c:pt>
                <c:pt idx="9">
                  <c:v>پدافند غیر عامل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1453</c:v>
                </c:pt>
                <c:pt idx="1">
                  <c:v>106</c:v>
                </c:pt>
                <c:pt idx="2">
                  <c:v>14</c:v>
                </c:pt>
                <c:pt idx="3">
                  <c:v>70</c:v>
                </c:pt>
                <c:pt idx="4">
                  <c:v>133</c:v>
                </c:pt>
                <c:pt idx="5">
                  <c:v>64</c:v>
                </c:pt>
                <c:pt idx="6">
                  <c:v>150</c:v>
                </c:pt>
                <c:pt idx="7">
                  <c:v>23</c:v>
                </c:pt>
                <c:pt idx="8">
                  <c:v>30</c:v>
                </c:pt>
                <c:pt idx="9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42-412C-8A6E-EE00D54BD0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تاخیر انطباق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6.6943665850955052E-3"/>
                  <c:y val="-0.107797376463338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6CE-498C-A6C6-9C7D1AFED55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دانشکده </c:v>
                </c:pt>
                <c:pt idx="1">
                  <c:v>درمان</c:v>
                </c:pt>
                <c:pt idx="2">
                  <c:v>آموزش</c:v>
                </c:pt>
                <c:pt idx="3">
                  <c:v>تحقیقات</c:v>
                </c:pt>
                <c:pt idx="4">
                  <c:v>فرهنگی دانشجویی</c:v>
                </c:pt>
                <c:pt idx="5">
                  <c:v>مشارکتهای اجتماعی</c:v>
                </c:pt>
                <c:pt idx="6">
                  <c:v>توسعه</c:v>
                </c:pt>
                <c:pt idx="7">
                  <c:v>آمار وفناوری</c:v>
                </c:pt>
                <c:pt idx="8">
                  <c:v>اورژانس</c:v>
                </c:pt>
                <c:pt idx="9">
                  <c:v>پدافند غیر عامل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186</c:v>
                </c:pt>
                <c:pt idx="1">
                  <c:v>18</c:v>
                </c:pt>
                <c:pt idx="2">
                  <c:v>1</c:v>
                </c:pt>
                <c:pt idx="3">
                  <c:v>41</c:v>
                </c:pt>
                <c:pt idx="4">
                  <c:v>33</c:v>
                </c:pt>
                <c:pt idx="5">
                  <c:v>12</c:v>
                </c:pt>
                <c:pt idx="6">
                  <c:v>32</c:v>
                </c:pt>
                <c:pt idx="7">
                  <c:v>6</c:v>
                </c:pt>
                <c:pt idx="8">
                  <c:v>16</c:v>
                </c:pt>
                <c:pt idx="9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42-412C-8A6E-EE00D54BD0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41921024"/>
        <c:axId val="-2041928096"/>
      </c:barChart>
      <c:catAx>
        <c:axId val="-204192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2  Titr" panose="00000700000000000000" pitchFamily="2" charset="-78"/>
              </a:defRPr>
            </a:pPr>
            <a:endParaRPr lang="en-US"/>
          </a:p>
        </c:txPr>
        <c:crossAx val="-2041928096"/>
        <c:crosses val="autoZero"/>
        <c:auto val="1"/>
        <c:lblAlgn val="ctr"/>
        <c:lblOffset val="100"/>
        <c:noMultiLvlLbl val="0"/>
      </c:catAx>
      <c:valAx>
        <c:axId val="-204192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192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سه ماهه اول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تامین ایمنی و اصلاح الگوی مصرف فرآورده های سلامت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85.28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12-464A-81D7-A8F4648625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سه ماهه دوم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تامین ایمنی و اصلاح الگوی مصرف فرآورده های سلامت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94.21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12-464A-81D7-A8F4648625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سه ماهه سوم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تامین ایمنی و اصلاح الگوی مصرف فرآورده های سلامت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96.37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812-464A-81D7-A8F46486256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سه ماهه چهارم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تامین ایمنی و اصلاح الگوی مصرف فرآورده های سلامت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98.96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812-464A-81D7-A8F4648625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42246032"/>
        <c:axId val="-1942248752"/>
      </c:barChart>
      <c:catAx>
        <c:axId val="-1942246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942248752"/>
        <c:crosses val="autoZero"/>
        <c:auto val="1"/>
        <c:lblAlgn val="ctr"/>
        <c:lblOffset val="100"/>
        <c:noMultiLvlLbl val="0"/>
      </c:catAx>
      <c:valAx>
        <c:axId val="-194224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2246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سه ماهه اول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توسعه کمی و کیفی تولید داخلی دارو و فراورده‌های سلامت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88.25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F5-49E7-BFC8-B23064D430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سه ماهه دوم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توسعه کمی و کیفی تولید داخلی دارو و فراورده‌های سلامت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81.72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F5-49E7-BFC8-B23064D4309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سه ماهه سوم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توسعه کمی و کیفی تولید داخلی دارو و فراورده‌های سلامت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1F5-49E7-BFC8-B23064D4309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سه ماهه چهارم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توسعه کمی و کیفی تولید داخلی دارو و فراورده‌های سلامت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88.07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1F5-49E7-BFC8-B23064D43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42257456"/>
        <c:axId val="-1936229280"/>
      </c:barChart>
      <c:catAx>
        <c:axId val="-19422574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936229280"/>
        <c:crosses val="autoZero"/>
        <c:auto val="1"/>
        <c:lblAlgn val="ctr"/>
        <c:lblOffset val="100"/>
        <c:noMultiLvlLbl val="0"/>
      </c:catAx>
      <c:valAx>
        <c:axId val="-193622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225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سه ماهه اول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توسعه آموزش علوم پزشکی پاسخگو، جامعه‌نگر، عادلانه و ادغام‌یافته در ارائه مراقبت‌های سلامت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35.630000000000003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E1-414B-A640-09A044E326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سه ماهه دوم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توسعه آموزش علوم پزشکی پاسخگو، جامعه‌نگر، عادلانه و ادغام‌یافته در ارائه مراقبت‌های سلامت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23.69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7E1-414B-A640-09A044E326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سه ماهه سوم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توسعه آموزش علوم پزشکی پاسخگو، جامعه‌نگر، عادلانه و ادغام‌یافته در ارائه مراقبت‌های سلامت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97.13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7E1-414B-A640-09A044E3261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سه ماهه چهارم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توسعه آموزش علوم پزشکی پاسخگو، جامعه‌نگر، عادلانه و ادغام‌یافته در ارائه مراقبت‌های سلامت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98.84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7E1-414B-A640-09A044E326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36224384"/>
        <c:axId val="-1936219488"/>
      </c:barChart>
      <c:catAx>
        <c:axId val="-19362243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936219488"/>
        <c:crosses val="autoZero"/>
        <c:auto val="1"/>
        <c:lblAlgn val="ctr"/>
        <c:lblOffset val="100"/>
        <c:noMultiLvlLbl val="0"/>
      </c:catAx>
      <c:valAx>
        <c:axId val="-193621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36224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سه ماهه اول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توسعه ظرفیت مطالعات بزرگ ملی و منطقه‌ای، نوآوری در تولید علم نافع و تحقق مرجعیت علم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65.02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63-4A3E-A00C-7DC26C291B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سه ماهه دوم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توسعه ظرفیت مطالعات بزرگ ملی و منطقه‌ای، نوآوری در تولید علم نافع و تحقق مرجعیت علم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77.88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463-4A3E-A00C-7DC26C291B9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سه ماهه سوم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توسعه ظرفیت مطالعات بزرگ ملی و منطقه‌ای، نوآوری در تولید علم نافع و تحقق مرجعیت علم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85.55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463-4A3E-A00C-7DC26C291B9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سه ماهه چهارم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توسعه ظرفیت مطالعات بزرگ ملی و منطقه‌ای، نوآوری در تولید علم نافع و تحقق مرجعیت علم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88.07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463-4A3E-A00C-7DC26C291B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36221664"/>
        <c:axId val="-1936234720"/>
      </c:barChart>
      <c:catAx>
        <c:axId val="-1936221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936234720"/>
        <c:crosses val="autoZero"/>
        <c:auto val="1"/>
        <c:lblAlgn val="ctr"/>
        <c:lblOffset val="100"/>
        <c:noMultiLvlLbl val="0"/>
      </c:catAx>
      <c:valAx>
        <c:axId val="-1936234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36221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9D-4F10-AF1F-882A784FD5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29D-4F10-AF1F-882A784FD5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29D-4F10-AF1F-882A784FD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36211872"/>
        <c:axId val="-1936228192"/>
      </c:barChart>
      <c:catAx>
        <c:axId val="-193621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36228192"/>
        <c:crosses val="autoZero"/>
        <c:auto val="1"/>
        <c:lblAlgn val="ctr"/>
        <c:lblOffset val="100"/>
        <c:noMultiLvlLbl val="0"/>
      </c:catAx>
      <c:valAx>
        <c:axId val="-1936228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3621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سه ماهه اول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تامین نیاز‌های رفاهی و توسعه ظرفیت‌های فرهنگی در دانشگاه‌های علوم پزشکی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91.15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87-453E-8AAF-EB693A3E14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سه ماهه دوم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تامین نیاز‌های رفاهی و توسعه ظرفیت‌های فرهنگی در دانشگاه‌های علوم پزشکی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69.069999999999993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87-453E-8AAF-EB693A3E141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سه ماهه سوم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تامین نیاز‌های رفاهی و توسعه ظرفیت‌های فرهنگی در دانشگاه‌های علوم پزشکی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89.12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A87-453E-8AAF-EB693A3E141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سه ماهه چهارم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تامین نیاز‌های رفاهی و توسعه ظرفیت‌های فرهنگی در دانشگاه‌های علوم پزشکی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86.04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A87-453E-8AAF-EB693A3E1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36217856"/>
        <c:axId val="-1936217312"/>
      </c:barChart>
      <c:catAx>
        <c:axId val="-1936217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936217312"/>
        <c:crosses val="autoZero"/>
        <c:auto val="1"/>
        <c:lblAlgn val="ctr"/>
        <c:lblOffset val="100"/>
        <c:noMultiLvlLbl val="0"/>
      </c:catAx>
      <c:valAx>
        <c:axId val="-193621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36217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سه ماهه اول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افزایش بهره‌وری منابع مالی، فیزیکی و انسانی و ارتقای فرهنگ سازمانی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71.849999999999994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34-4343-9FA2-3F129BBF30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سه ماهه دوم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افزایش بهره‌وری منابع مالی، فیزیکی و انسانی و ارتقای فرهنگ سازمانی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82.76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34-4343-9FA2-3F129BBF308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سه ماهه سوم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افزایش بهره‌وری منابع مالی، فیزیکی و انسانی و ارتقای فرهنگ سازمانی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86.74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634-4343-9FA2-3F129BBF308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سه ماهه چهارم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افزایش بهره‌وری منابع مالی، فیزیکی و انسانی و ارتقای فرهنگ سازمانی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95.38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634-4343-9FA2-3F129BBF30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36227104"/>
        <c:axId val="-1936204256"/>
      </c:barChart>
      <c:catAx>
        <c:axId val="-1936227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936204256"/>
        <c:crosses val="autoZero"/>
        <c:auto val="1"/>
        <c:lblAlgn val="ctr"/>
        <c:lblOffset val="100"/>
        <c:noMultiLvlLbl val="0"/>
      </c:catAx>
      <c:valAx>
        <c:axId val="-1936204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3622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34936090152645"/>
          <c:y val="0.90261668609882184"/>
          <c:w val="0.65068830686496559"/>
          <c:h val="8.11561333737948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07330166128428E-2"/>
          <c:y val="3.4232276995569952E-2"/>
          <c:w val="0.94097098541259194"/>
          <c:h val="0.5904025318416613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کلی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روابط عمومی</c:v>
                </c:pt>
                <c:pt idx="1">
                  <c:v>حقوقی امور مجلس </c:v>
                </c:pt>
                <c:pt idx="2">
                  <c:v>برنامه ریزی</c:v>
                </c:pt>
                <c:pt idx="3">
                  <c:v>غذا دارو</c:v>
                </c:pt>
                <c:pt idx="4">
                  <c:v>پرستاری</c:v>
                </c:pt>
                <c:pt idx="5">
                  <c:v>بازرسی</c:v>
                </c:pt>
                <c:pt idx="6">
                  <c:v>آموزش</c:v>
                </c:pt>
                <c:pt idx="7">
                  <c:v>بهداشت</c:v>
                </c:pt>
                <c:pt idx="8">
                  <c:v>حراست</c:v>
                </c:pt>
                <c:pt idx="9">
                  <c:v>آمار وفناوری اطلاعات </c:v>
                </c:pt>
                <c:pt idx="10">
                  <c:v>تحول سلامت</c:v>
                </c:pt>
                <c:pt idx="11">
                  <c:v>درمان</c:v>
                </c:pt>
                <c:pt idx="12">
                  <c:v>امور اجتماعی</c:v>
                </c:pt>
                <c:pt idx="13">
                  <c:v>تحقیقات وفناوری </c:v>
                </c:pt>
                <c:pt idx="14">
                  <c:v>توسعه</c:v>
                </c:pt>
                <c:pt idx="15">
                  <c:v>فرهنگی دانشجویی</c:v>
                </c:pt>
                <c:pt idx="16">
                  <c:v>اورژانس</c:v>
                </c:pt>
                <c:pt idx="17">
                  <c:v>پدافند غیر عامل </c:v>
                </c:pt>
                <c:pt idx="18">
                  <c:v>طب سنتی</c:v>
                </c:pt>
                <c:pt idx="19">
                  <c:v>دانشکده 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99.25</c:v>
                </c:pt>
                <c:pt idx="4">
                  <c:v>99</c:v>
                </c:pt>
                <c:pt idx="5">
                  <c:v>98.89</c:v>
                </c:pt>
                <c:pt idx="6">
                  <c:v>98.84</c:v>
                </c:pt>
                <c:pt idx="7">
                  <c:v>98.7</c:v>
                </c:pt>
                <c:pt idx="8">
                  <c:v>98.55</c:v>
                </c:pt>
                <c:pt idx="9">
                  <c:v>97.97</c:v>
                </c:pt>
                <c:pt idx="10">
                  <c:v>95.59</c:v>
                </c:pt>
                <c:pt idx="11">
                  <c:v>91.28</c:v>
                </c:pt>
                <c:pt idx="12">
                  <c:v>89.08</c:v>
                </c:pt>
                <c:pt idx="13">
                  <c:v>89.01</c:v>
                </c:pt>
                <c:pt idx="14">
                  <c:v>86.82</c:v>
                </c:pt>
                <c:pt idx="15">
                  <c:v>86.04</c:v>
                </c:pt>
                <c:pt idx="16">
                  <c:v>82.75</c:v>
                </c:pt>
                <c:pt idx="17">
                  <c:v>30</c:v>
                </c:pt>
                <c:pt idx="18">
                  <c:v>0</c:v>
                </c:pt>
                <c:pt idx="19">
                  <c:v>91.59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F4-48A1-8073-70CFA2F7E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41931904"/>
        <c:axId val="-2041923200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میانه کشوری</c:v>
                </c:pt>
              </c:strCache>
            </c:strRef>
          </c:tx>
          <c:spPr>
            <a:ln w="28575" cap="rnd">
              <a:solidFill>
                <a:schemeClr val="accent6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Sheet1!$A$2:$A$21</c:f>
              <c:strCache>
                <c:ptCount val="20"/>
                <c:pt idx="0">
                  <c:v>روابط عمومی</c:v>
                </c:pt>
                <c:pt idx="1">
                  <c:v>حقوقی امور مجلس </c:v>
                </c:pt>
                <c:pt idx="2">
                  <c:v>برنامه ریزی</c:v>
                </c:pt>
                <c:pt idx="3">
                  <c:v>غذا دارو</c:v>
                </c:pt>
                <c:pt idx="4">
                  <c:v>پرستاری</c:v>
                </c:pt>
                <c:pt idx="5">
                  <c:v>بازرسی</c:v>
                </c:pt>
                <c:pt idx="6">
                  <c:v>آموزش</c:v>
                </c:pt>
                <c:pt idx="7">
                  <c:v>بهداشت</c:v>
                </c:pt>
                <c:pt idx="8">
                  <c:v>حراست</c:v>
                </c:pt>
                <c:pt idx="9">
                  <c:v>آمار وفناوری اطلاعات </c:v>
                </c:pt>
                <c:pt idx="10">
                  <c:v>تحول سلامت</c:v>
                </c:pt>
                <c:pt idx="11">
                  <c:v>درمان</c:v>
                </c:pt>
                <c:pt idx="12">
                  <c:v>امور اجتماعی</c:v>
                </c:pt>
                <c:pt idx="13">
                  <c:v>تحقیقات وفناوری </c:v>
                </c:pt>
                <c:pt idx="14">
                  <c:v>توسعه</c:v>
                </c:pt>
                <c:pt idx="15">
                  <c:v>فرهنگی دانشجویی</c:v>
                </c:pt>
                <c:pt idx="16">
                  <c:v>اورژانس</c:v>
                </c:pt>
                <c:pt idx="17">
                  <c:v>پدافند غیر عامل </c:v>
                </c:pt>
                <c:pt idx="18">
                  <c:v>طب سنتی</c:v>
                </c:pt>
                <c:pt idx="19">
                  <c:v>دانشکده 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100</c:v>
                </c:pt>
                <c:pt idx="1">
                  <c:v>79.3</c:v>
                </c:pt>
                <c:pt idx="2">
                  <c:v>100</c:v>
                </c:pt>
                <c:pt idx="3">
                  <c:v>99.24</c:v>
                </c:pt>
                <c:pt idx="4">
                  <c:v>99</c:v>
                </c:pt>
                <c:pt idx="5">
                  <c:v>99.53</c:v>
                </c:pt>
                <c:pt idx="6">
                  <c:v>98.34</c:v>
                </c:pt>
                <c:pt idx="7">
                  <c:v>98.27</c:v>
                </c:pt>
                <c:pt idx="8">
                  <c:v>98.38</c:v>
                </c:pt>
                <c:pt idx="9">
                  <c:v>96.65</c:v>
                </c:pt>
                <c:pt idx="10">
                  <c:v>100</c:v>
                </c:pt>
                <c:pt idx="11">
                  <c:v>83.91</c:v>
                </c:pt>
                <c:pt idx="12">
                  <c:v>75.56</c:v>
                </c:pt>
                <c:pt idx="13">
                  <c:v>91.47</c:v>
                </c:pt>
                <c:pt idx="14">
                  <c:v>85.97</c:v>
                </c:pt>
                <c:pt idx="15">
                  <c:v>82.01</c:v>
                </c:pt>
                <c:pt idx="16">
                  <c:v>82</c:v>
                </c:pt>
                <c:pt idx="17">
                  <c:v>63.25</c:v>
                </c:pt>
                <c:pt idx="18">
                  <c:v>100</c:v>
                </c:pt>
                <c:pt idx="19">
                  <c:v>89.7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FF4-48A1-8073-70CFA2F7E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1931904"/>
        <c:axId val="-2041923200"/>
      </c:lineChart>
      <c:catAx>
        <c:axId val="-204193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1923200"/>
        <c:crosses val="autoZero"/>
        <c:auto val="1"/>
        <c:lblAlgn val="ctr"/>
        <c:lblOffset val="100"/>
        <c:noMultiLvlLbl val="0"/>
      </c:catAx>
      <c:valAx>
        <c:axId val="-2041923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193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709604413625589"/>
          <c:y val="0.98883276541945198"/>
          <c:w val="0.30580782917796939"/>
          <c:h val="1.11672154418325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دانشکده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روابط عمومی</c:v>
                </c:pt>
                <c:pt idx="1">
                  <c:v>حقوقی امور مجلس </c:v>
                </c:pt>
                <c:pt idx="2">
                  <c:v>برنامه ریزی</c:v>
                </c:pt>
                <c:pt idx="3">
                  <c:v>غذا دارو</c:v>
                </c:pt>
                <c:pt idx="4">
                  <c:v>پرستاری</c:v>
                </c:pt>
                <c:pt idx="5">
                  <c:v>بازرسی</c:v>
                </c:pt>
                <c:pt idx="6">
                  <c:v>آموزش</c:v>
                </c:pt>
                <c:pt idx="7">
                  <c:v>بهداشت</c:v>
                </c:pt>
                <c:pt idx="8">
                  <c:v>حراست</c:v>
                </c:pt>
                <c:pt idx="9">
                  <c:v>آمار وفناوری اطلاعات </c:v>
                </c:pt>
                <c:pt idx="10">
                  <c:v>تحول سلامت</c:v>
                </c:pt>
                <c:pt idx="11">
                  <c:v>درمان</c:v>
                </c:pt>
                <c:pt idx="12">
                  <c:v>امور اجتماعی</c:v>
                </c:pt>
                <c:pt idx="13">
                  <c:v>تحقیقات وفناوری </c:v>
                </c:pt>
                <c:pt idx="14">
                  <c:v>توسعه</c:v>
                </c:pt>
                <c:pt idx="15">
                  <c:v>فرهنگی دانشجویی</c:v>
                </c:pt>
                <c:pt idx="16">
                  <c:v>اورژانس</c:v>
                </c:pt>
                <c:pt idx="17">
                  <c:v>پدافند غیر عامل </c:v>
                </c:pt>
                <c:pt idx="18">
                  <c:v>طب سنتی</c:v>
                </c:pt>
                <c:pt idx="19">
                  <c:v>دانشکده 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99.25</c:v>
                </c:pt>
                <c:pt idx="4">
                  <c:v>100</c:v>
                </c:pt>
                <c:pt idx="5">
                  <c:v>98.89</c:v>
                </c:pt>
                <c:pt idx="6">
                  <c:v>99.55</c:v>
                </c:pt>
                <c:pt idx="7">
                  <c:v>99.34</c:v>
                </c:pt>
                <c:pt idx="8">
                  <c:v>97.97</c:v>
                </c:pt>
                <c:pt idx="9">
                  <c:v>97.97</c:v>
                </c:pt>
                <c:pt idx="10">
                  <c:v>95.59</c:v>
                </c:pt>
                <c:pt idx="11">
                  <c:v>96.27</c:v>
                </c:pt>
                <c:pt idx="12">
                  <c:v>90.79</c:v>
                </c:pt>
                <c:pt idx="13">
                  <c:v>89.01</c:v>
                </c:pt>
                <c:pt idx="14">
                  <c:v>86.82</c:v>
                </c:pt>
                <c:pt idx="15">
                  <c:v>89.26</c:v>
                </c:pt>
                <c:pt idx="16">
                  <c:v>88.21</c:v>
                </c:pt>
                <c:pt idx="17">
                  <c:v>30</c:v>
                </c:pt>
                <c:pt idx="18">
                  <c:v>0</c:v>
                </c:pt>
                <c:pt idx="19">
                  <c:v>93.1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C8-458C-8AC2-2BAFBE33E1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2041926464"/>
        <c:axId val="-204192972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Sheet1!$A$2:$A$21</c:f>
              <c:strCache>
                <c:ptCount val="20"/>
                <c:pt idx="0">
                  <c:v>روابط عمومی</c:v>
                </c:pt>
                <c:pt idx="1">
                  <c:v>حقوقی امور مجلس </c:v>
                </c:pt>
                <c:pt idx="2">
                  <c:v>برنامه ریزی</c:v>
                </c:pt>
                <c:pt idx="3">
                  <c:v>غذا دارو</c:v>
                </c:pt>
                <c:pt idx="4">
                  <c:v>پرستاری</c:v>
                </c:pt>
                <c:pt idx="5">
                  <c:v>بازرسی</c:v>
                </c:pt>
                <c:pt idx="6">
                  <c:v>آموزش</c:v>
                </c:pt>
                <c:pt idx="7">
                  <c:v>بهداشت</c:v>
                </c:pt>
                <c:pt idx="8">
                  <c:v>حراست</c:v>
                </c:pt>
                <c:pt idx="9">
                  <c:v>آمار وفناوری اطلاعات </c:v>
                </c:pt>
                <c:pt idx="10">
                  <c:v>تحول سلامت</c:v>
                </c:pt>
                <c:pt idx="11">
                  <c:v>درمان</c:v>
                </c:pt>
                <c:pt idx="12">
                  <c:v>امور اجتماعی</c:v>
                </c:pt>
                <c:pt idx="13">
                  <c:v>تحقیقات وفناوری </c:v>
                </c:pt>
                <c:pt idx="14">
                  <c:v>توسعه</c:v>
                </c:pt>
                <c:pt idx="15">
                  <c:v>فرهنگی دانشجویی</c:v>
                </c:pt>
                <c:pt idx="16">
                  <c:v>اورژانس</c:v>
                </c:pt>
                <c:pt idx="17">
                  <c:v>پدافند غیر عامل </c:v>
                </c:pt>
                <c:pt idx="18">
                  <c:v>طب سنتی</c:v>
                </c:pt>
                <c:pt idx="19">
                  <c:v>دانشکده </c:v>
                </c:pt>
              </c:strCache>
            </c:strRef>
          </c:cat>
          <c:val>
            <c:numRef>
              <c:f>Sheet1!$D$2:$D$21</c:f>
              <c:numCache>
                <c:formatCode>General</c:formatCode>
                <c:ptCount val="20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1C8-458C-8AC2-2BAFBE33E1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1926464"/>
        <c:axId val="-2041929728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میانه کشوری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Sheet1!$A$2:$A$21</c:f>
              <c:strCache>
                <c:ptCount val="20"/>
                <c:pt idx="0">
                  <c:v>روابط عمومی</c:v>
                </c:pt>
                <c:pt idx="1">
                  <c:v>حقوقی امور مجلس </c:v>
                </c:pt>
                <c:pt idx="2">
                  <c:v>برنامه ریزی</c:v>
                </c:pt>
                <c:pt idx="3">
                  <c:v>غذا دارو</c:v>
                </c:pt>
                <c:pt idx="4">
                  <c:v>پرستاری</c:v>
                </c:pt>
                <c:pt idx="5">
                  <c:v>بازرسی</c:v>
                </c:pt>
                <c:pt idx="6">
                  <c:v>آموزش</c:v>
                </c:pt>
                <c:pt idx="7">
                  <c:v>بهداشت</c:v>
                </c:pt>
                <c:pt idx="8">
                  <c:v>حراست</c:v>
                </c:pt>
                <c:pt idx="9">
                  <c:v>آمار وفناوری اطلاعات </c:v>
                </c:pt>
                <c:pt idx="10">
                  <c:v>تحول سلامت</c:v>
                </c:pt>
                <c:pt idx="11">
                  <c:v>درمان</c:v>
                </c:pt>
                <c:pt idx="12">
                  <c:v>امور اجتماعی</c:v>
                </c:pt>
                <c:pt idx="13">
                  <c:v>تحقیقات وفناوری </c:v>
                </c:pt>
                <c:pt idx="14">
                  <c:v>توسعه</c:v>
                </c:pt>
                <c:pt idx="15">
                  <c:v>فرهنگی دانشجویی</c:v>
                </c:pt>
                <c:pt idx="16">
                  <c:v>اورژانس</c:v>
                </c:pt>
                <c:pt idx="17">
                  <c:v>پدافند غیر عامل </c:v>
                </c:pt>
                <c:pt idx="18">
                  <c:v>طب سنتی</c:v>
                </c:pt>
                <c:pt idx="19">
                  <c:v>دانشکده 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100</c:v>
                </c:pt>
                <c:pt idx="1">
                  <c:v>78.89</c:v>
                </c:pt>
                <c:pt idx="2">
                  <c:v>100</c:v>
                </c:pt>
                <c:pt idx="3">
                  <c:v>99.24</c:v>
                </c:pt>
                <c:pt idx="4">
                  <c:v>100</c:v>
                </c:pt>
                <c:pt idx="5">
                  <c:v>99.56</c:v>
                </c:pt>
                <c:pt idx="6">
                  <c:v>98.51</c:v>
                </c:pt>
                <c:pt idx="7">
                  <c:v>99.11</c:v>
                </c:pt>
                <c:pt idx="8">
                  <c:v>96.68</c:v>
                </c:pt>
                <c:pt idx="9">
                  <c:v>96.68</c:v>
                </c:pt>
                <c:pt idx="10">
                  <c:v>100</c:v>
                </c:pt>
                <c:pt idx="11">
                  <c:v>90.51</c:v>
                </c:pt>
                <c:pt idx="12">
                  <c:v>79.45</c:v>
                </c:pt>
                <c:pt idx="13">
                  <c:v>91.47</c:v>
                </c:pt>
                <c:pt idx="14">
                  <c:v>85.97</c:v>
                </c:pt>
                <c:pt idx="15">
                  <c:v>88.58</c:v>
                </c:pt>
                <c:pt idx="16">
                  <c:v>84.84</c:v>
                </c:pt>
                <c:pt idx="17">
                  <c:v>97.31</c:v>
                </c:pt>
                <c:pt idx="18">
                  <c:v>100</c:v>
                </c:pt>
                <c:pt idx="19">
                  <c:v>91.6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1C8-458C-8AC2-2BAFBE33E1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1932992"/>
        <c:axId val="-2041933536"/>
      </c:lineChart>
      <c:catAx>
        <c:axId val="-204192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1929728"/>
        <c:crosses val="autoZero"/>
        <c:auto val="1"/>
        <c:lblAlgn val="ctr"/>
        <c:lblOffset val="100"/>
        <c:noMultiLvlLbl val="0"/>
      </c:catAx>
      <c:valAx>
        <c:axId val="-204192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1926464"/>
        <c:crosses val="autoZero"/>
        <c:crossBetween val="between"/>
      </c:valAx>
      <c:valAx>
        <c:axId val="-204193353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1932992"/>
        <c:crosses val="max"/>
        <c:crossBetween val="between"/>
      </c:valAx>
      <c:catAx>
        <c:axId val="-2041932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419335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61918890319971"/>
          <c:y val="2.9976930093039533E-2"/>
          <c:w val="0.89238081109680034"/>
          <c:h val="0.47513619489563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5E8-46D5-98FA-DD7B08C55259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5E8-46D5-98FA-DD7B08C55259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5E8-46D5-98FA-DD7B08C55259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5E8-46D5-98FA-DD7B08C55259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E8-46D5-98FA-DD7B08C55259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5E8-46D5-98FA-DD7B08C55259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5E8-46D5-98FA-DD7B08C55259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A5E8-46D5-98FA-DD7B08C55259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5E8-46D5-98FA-DD7B08C55259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A5E8-46D5-98FA-DD7B08C55259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5E8-46D5-98FA-DD7B08C55259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A5E8-46D5-98FA-DD7B08C552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ارتقای سلامت همه‌جانبه در ابعاد جسمی، روانی و اجتماعی</c:v>
                </c:pt>
                <c:pt idx="1">
                  <c:v>تامین ایمنی و اصلاح الگوی مصرف فرآورده های سلامت</c:v>
                </c:pt>
                <c:pt idx="2">
                  <c:v>توسعه آموزش علوم پزشکی پاسخگو، جامعه‌نگر، عادلانه و ادغام‌یافته در ارائه مراقبت‌های سلامت</c:v>
                </c:pt>
                <c:pt idx="3">
                  <c:v>افزایش امید زندگی سالم</c:v>
                </c:pt>
                <c:pt idx="4">
                  <c:v>افزایش بهره‌وری منابع مالی، فیزیکی و انسانی و ارتقای فرهنگ سازمانی</c:v>
                </c:pt>
                <c:pt idx="5">
                  <c:v>دسترسی عادلانه و همگانی به خدمات سلامت با کیفیت</c:v>
                </c:pt>
                <c:pt idx="6">
                  <c:v>حفاظت مالی مردم در برابر هزینه‌های سلامت</c:v>
                </c:pt>
                <c:pt idx="7">
                  <c:v>اجتماعی‌سازی سلامت در جهت مشارکت ساختارمند و فعال فرد، خانواده و جامعه و جلب مشارکت بین بخشی در تامین، حفظ و ارتقای سلامت</c:v>
                </c:pt>
                <c:pt idx="8">
                  <c:v>توسعه ظرفیت مطالعات بزرگ ملی و منطقه‌ای، نوآوری در تولید علم نافع و تحقق مرجعیت علم</c:v>
                </c:pt>
                <c:pt idx="9">
                  <c:v>تامین نیاز‌های رفاهی و توسعه ظرفیت‌های فرهنگی در دانشگاه‌های علوم پزشکی</c:v>
                </c:pt>
                <c:pt idx="10">
                  <c:v>توسعه کمی و کیفی تولید داخلی دارو و فراورده‌های سلامت</c:v>
                </c:pt>
                <c:pt idx="11">
                  <c:v>کاهش عوامل خطر و بار بیماری‌ها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99.38</c:v>
                </c:pt>
                <c:pt idx="1">
                  <c:v>98.96</c:v>
                </c:pt>
                <c:pt idx="2">
                  <c:v>98.84</c:v>
                </c:pt>
                <c:pt idx="3">
                  <c:v>97.89</c:v>
                </c:pt>
                <c:pt idx="4">
                  <c:v>95.38</c:v>
                </c:pt>
                <c:pt idx="5">
                  <c:v>91.14</c:v>
                </c:pt>
                <c:pt idx="6">
                  <c:v>90</c:v>
                </c:pt>
                <c:pt idx="7">
                  <c:v>89.08</c:v>
                </c:pt>
                <c:pt idx="8">
                  <c:v>88.07</c:v>
                </c:pt>
                <c:pt idx="9">
                  <c:v>86.04</c:v>
                </c:pt>
                <c:pt idx="10">
                  <c:v>77</c:v>
                </c:pt>
                <c:pt idx="11">
                  <c:v>46.26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E8-46D5-98FA-DD7B08C552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41930816"/>
        <c:axId val="-2041931360"/>
      </c:barChart>
      <c:catAx>
        <c:axId val="-204193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2  Titr" panose="00000700000000000000" pitchFamily="2" charset="-78"/>
              </a:defRPr>
            </a:pPr>
            <a:endParaRPr lang="en-US"/>
          </a:p>
        </c:txPr>
        <c:crossAx val="-2041931360"/>
        <c:crosses val="autoZero"/>
        <c:auto val="1"/>
        <c:lblAlgn val="ctr"/>
        <c:lblOffset val="100"/>
        <c:noMultiLvlLbl val="0"/>
      </c:catAx>
      <c:valAx>
        <c:axId val="-20419313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204193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کل اهداف کمی</c:v>
                </c:pt>
                <c:pt idx="1">
                  <c:v>تحقق بالای 95</c:v>
                </c:pt>
                <c:pt idx="2">
                  <c:v>تحقق 90-95</c:v>
                </c:pt>
                <c:pt idx="3">
                  <c:v>تحقق 85-90</c:v>
                </c:pt>
                <c:pt idx="4">
                  <c:v>تحقق زیر 85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265</c:v>
                </c:pt>
                <c:pt idx="1">
                  <c:v>212</c:v>
                </c:pt>
                <c:pt idx="2">
                  <c:v>13</c:v>
                </c:pt>
                <c:pt idx="3">
                  <c:v>9</c:v>
                </c:pt>
                <c:pt idx="4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F7-4D1A-9B94-FF5706B4BF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41935168"/>
        <c:axId val="-2041927552"/>
      </c:barChart>
      <c:catAx>
        <c:axId val="-204193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2  Titr" panose="00000700000000000000" pitchFamily="2" charset="-78"/>
              </a:defRPr>
            </a:pPr>
            <a:endParaRPr lang="en-US"/>
          </a:p>
        </c:txPr>
        <c:crossAx val="-2041927552"/>
        <c:crosses val="autoZero"/>
        <c:auto val="1"/>
        <c:lblAlgn val="ctr"/>
        <c:lblOffset val="100"/>
        <c:noMultiLvlLbl val="0"/>
      </c:catAx>
      <c:valAx>
        <c:axId val="-204192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1935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2  Titr" panose="000007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کل اهداف کمی</c:v>
                </c:pt>
                <c:pt idx="1">
                  <c:v>تحقق بالای 95</c:v>
                </c:pt>
                <c:pt idx="2">
                  <c:v>تحق بین 90-95</c:v>
                </c:pt>
                <c:pt idx="3">
                  <c:v>85-90</c:v>
                </c:pt>
                <c:pt idx="4">
                  <c:v>زیر 85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100</c:v>
                </c:pt>
                <c:pt idx="1">
                  <c:v>80</c:v>
                </c:pt>
                <c:pt idx="2">
                  <c:v>4.9000000000000004</c:v>
                </c:pt>
                <c:pt idx="3">
                  <c:v>3.4</c:v>
                </c:pt>
                <c:pt idx="4">
                  <c:v>11.7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C9-44FB-94E8-58DB3D969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41925920"/>
        <c:axId val="-2041923744"/>
      </c:barChart>
      <c:catAx>
        <c:axId val="-204192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2  Titr" panose="00000700000000000000" pitchFamily="2" charset="-78"/>
              </a:defRPr>
            </a:pPr>
            <a:endParaRPr lang="en-US"/>
          </a:p>
        </c:txPr>
        <c:crossAx val="-2041923744"/>
        <c:crosses val="autoZero"/>
        <c:auto val="1"/>
        <c:lblAlgn val="ctr"/>
        <c:lblOffset val="100"/>
        <c:noMultiLvlLbl val="0"/>
      </c:catAx>
      <c:valAx>
        <c:axId val="-2041923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2  Titr" panose="00000700000000000000" pitchFamily="2" charset="-78"/>
              </a:defRPr>
            </a:pPr>
            <a:endParaRPr lang="en-US"/>
          </a:p>
        </c:txPr>
        <c:crossAx val="-204192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cs typeface="2  Titr" panose="00000700000000000000" pitchFamily="2" charset="-78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A36D89-9D2A-4CA1-A77C-5E9976B6433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BD6BA6-72F9-4F73-A012-CBB680170B9D}">
      <dgm:prSet/>
      <dgm:spPr/>
      <dgm:t>
        <a:bodyPr/>
        <a:lstStyle/>
        <a:p>
          <a:pPr algn="just" rtl="1"/>
          <a:r>
            <a:rPr lang="fa-IR" b="1" i="0" u="none" dirty="0" smtClean="0"/>
            <a:t>ارتقاء توانمندی ها و ظرفیت های درمان کشور در مواجهه با انواع تهدیدات(پدافند غیر عامل)</a:t>
          </a:r>
          <a:endParaRPr lang="fa-IR" b="1" dirty="0"/>
        </a:p>
      </dgm:t>
    </dgm:pt>
    <dgm:pt modelId="{3DBA3965-335E-4EB7-9E2E-261AC3F6E110}" type="parTrans" cxnId="{16B1DB1C-019B-4BC2-A242-24E9574B30DD}">
      <dgm:prSet/>
      <dgm:spPr/>
      <dgm:t>
        <a:bodyPr/>
        <a:lstStyle/>
        <a:p>
          <a:endParaRPr lang="en-US"/>
        </a:p>
      </dgm:t>
    </dgm:pt>
    <dgm:pt modelId="{7483AAF6-321D-44A3-9335-4143198148D9}" type="sibTrans" cxnId="{16B1DB1C-019B-4BC2-A242-24E9574B30DD}">
      <dgm:prSet/>
      <dgm:spPr/>
      <dgm:t>
        <a:bodyPr/>
        <a:lstStyle/>
        <a:p>
          <a:endParaRPr lang="en-US"/>
        </a:p>
      </dgm:t>
    </dgm:pt>
    <dgm:pt modelId="{76B134B8-DBB4-48E8-AE2A-5CDB836E134E}">
      <dgm:prSet/>
      <dgm:spPr/>
      <dgm:t>
        <a:bodyPr/>
        <a:lstStyle/>
        <a:p>
          <a:pPr algn="just" rtl="1"/>
          <a:r>
            <a:rPr lang="fa-IR" b="1" i="0" u="none" dirty="0" smtClean="0"/>
            <a:t>ارتقاء توانمندی ها و ظرفیت های فوریتهای پزشکی در مواجهه با انواع تهدیدات(پدافند غیر عامل)</a:t>
          </a:r>
          <a:endParaRPr lang="fa-IR" b="1" dirty="0"/>
        </a:p>
      </dgm:t>
    </dgm:pt>
    <dgm:pt modelId="{3871655F-7418-49E6-A778-BB61C2805BC8}" type="parTrans" cxnId="{1B110752-0172-4F4C-8EF4-4D63A01F079B}">
      <dgm:prSet/>
      <dgm:spPr/>
      <dgm:t>
        <a:bodyPr/>
        <a:lstStyle/>
        <a:p>
          <a:endParaRPr lang="en-US"/>
        </a:p>
      </dgm:t>
    </dgm:pt>
    <dgm:pt modelId="{A1C0CC88-3EFE-42A6-B783-A981F7D04FDC}" type="sibTrans" cxnId="{1B110752-0172-4F4C-8EF4-4D63A01F079B}">
      <dgm:prSet/>
      <dgm:spPr/>
      <dgm:t>
        <a:bodyPr/>
        <a:lstStyle/>
        <a:p>
          <a:endParaRPr lang="en-US"/>
        </a:p>
      </dgm:t>
    </dgm:pt>
    <dgm:pt modelId="{82AB5ED6-F8CB-4543-9BBD-7C778448C342}">
      <dgm:prSet/>
      <dgm:spPr/>
      <dgm:t>
        <a:bodyPr/>
        <a:lstStyle/>
        <a:p>
          <a:pPr algn="just" rtl="1"/>
          <a:r>
            <a:rPr lang="fa-IR" b="1" i="0" u="none" dirty="0" smtClean="0"/>
            <a:t>ساماندهی سیستم ارجاع ویژه حاملگی های پرخطر و نوزادان در معرض خطر و برنامه احیا-  تثبیت- انتقال و نجات نوزاد(بهداشت)</a:t>
          </a:r>
          <a:endParaRPr lang="fa-IR" b="1" dirty="0"/>
        </a:p>
      </dgm:t>
    </dgm:pt>
    <dgm:pt modelId="{A4410A92-094F-44F0-98F8-AE5800B359DE}" type="parTrans" cxnId="{197DD81E-AC96-4EDF-8187-1DF67037934E}">
      <dgm:prSet/>
      <dgm:spPr/>
      <dgm:t>
        <a:bodyPr/>
        <a:lstStyle/>
        <a:p>
          <a:endParaRPr lang="en-US"/>
        </a:p>
      </dgm:t>
    </dgm:pt>
    <dgm:pt modelId="{8838533F-98E0-493A-A8DC-1680812508D1}" type="sibTrans" cxnId="{197DD81E-AC96-4EDF-8187-1DF67037934E}">
      <dgm:prSet/>
      <dgm:spPr/>
      <dgm:t>
        <a:bodyPr/>
        <a:lstStyle/>
        <a:p>
          <a:endParaRPr lang="en-US"/>
        </a:p>
      </dgm:t>
    </dgm:pt>
    <dgm:pt modelId="{3A5FD82D-4945-474B-A974-9B351BDC43A3}">
      <dgm:prSet/>
      <dgm:spPr/>
      <dgm:t>
        <a:bodyPr/>
        <a:lstStyle/>
        <a:p>
          <a:pPr algn="just" rtl="1"/>
          <a:r>
            <a:rPr lang="fa-IR" b="1" i="0" u="none" dirty="0" smtClean="0"/>
            <a:t>فراهمی خدمات در مراکز درمانی غیر دولتی(طب سنتی)</a:t>
          </a:r>
          <a:endParaRPr lang="fa-IR" b="1" dirty="0"/>
        </a:p>
      </dgm:t>
    </dgm:pt>
    <dgm:pt modelId="{C386B7FF-CA89-426B-B905-758E3F06BE0E}" type="parTrans" cxnId="{CEB50FDA-5715-46E4-BD92-8F3B75C0BC45}">
      <dgm:prSet/>
      <dgm:spPr/>
      <dgm:t>
        <a:bodyPr/>
        <a:lstStyle/>
        <a:p>
          <a:endParaRPr lang="en-US"/>
        </a:p>
      </dgm:t>
    </dgm:pt>
    <dgm:pt modelId="{38DD9F44-0731-4E21-BA8D-7CCA97616C31}" type="sibTrans" cxnId="{CEB50FDA-5715-46E4-BD92-8F3B75C0BC45}">
      <dgm:prSet/>
      <dgm:spPr/>
      <dgm:t>
        <a:bodyPr/>
        <a:lstStyle/>
        <a:p>
          <a:endParaRPr lang="en-US"/>
        </a:p>
      </dgm:t>
    </dgm:pt>
    <dgm:pt modelId="{077D0F39-6E1A-4A51-B0AB-AEF8004E0A48}">
      <dgm:prSet/>
      <dgm:spPr/>
      <dgm:t>
        <a:bodyPr/>
        <a:lstStyle/>
        <a:p>
          <a:pPr algn="just" rtl="1"/>
          <a:r>
            <a:rPr lang="fa-IR" b="1" i="0" u="none" dirty="0" smtClean="0"/>
            <a:t>نظام مراقبت عفونتهاي بيمارستاني(دفتر بیماریهای  واگیر</a:t>
          </a:r>
          <a:r>
            <a:rPr lang="fa-IR" b="0" i="0" u="none" dirty="0" smtClean="0"/>
            <a:t>)</a:t>
          </a:r>
          <a:endParaRPr lang="fa-IR" dirty="0"/>
        </a:p>
      </dgm:t>
    </dgm:pt>
    <dgm:pt modelId="{D845571E-43D3-4066-B8CB-E3D90FC105B6}" type="parTrans" cxnId="{B7CCCD7F-57C8-45B6-8071-3CC887D89D60}">
      <dgm:prSet/>
      <dgm:spPr/>
      <dgm:t>
        <a:bodyPr/>
        <a:lstStyle/>
        <a:p>
          <a:endParaRPr lang="en-US"/>
        </a:p>
      </dgm:t>
    </dgm:pt>
    <dgm:pt modelId="{26FE962D-FC44-4A19-93AA-9CCB6A247109}" type="sibTrans" cxnId="{B7CCCD7F-57C8-45B6-8071-3CC887D89D60}">
      <dgm:prSet/>
      <dgm:spPr/>
      <dgm:t>
        <a:bodyPr/>
        <a:lstStyle/>
        <a:p>
          <a:endParaRPr lang="en-US"/>
        </a:p>
      </dgm:t>
    </dgm:pt>
    <dgm:pt modelId="{D4532CFD-2F4A-4628-92A3-F19C59555FC1}">
      <dgm:prSet/>
      <dgm:spPr/>
      <dgm:t>
        <a:bodyPr/>
        <a:lstStyle/>
        <a:p>
          <a:pPr algn="just" rtl="1"/>
          <a:r>
            <a:rPr lang="fa-IR" b="1" i="0" u="none" dirty="0" smtClean="0"/>
            <a:t>برنامه ثبت سرطان مبتنی بر جمعیت(دفتر بیماریهای غیر واگیر</a:t>
          </a:r>
          <a:r>
            <a:rPr lang="fa-IR" b="0" i="0" u="none" dirty="0" smtClean="0"/>
            <a:t>)</a:t>
          </a:r>
          <a:endParaRPr lang="fa-IR" dirty="0"/>
        </a:p>
      </dgm:t>
    </dgm:pt>
    <dgm:pt modelId="{E3819C40-20BE-41A3-845E-B867E9470DBE}" type="parTrans" cxnId="{8C13DD12-E241-4FDD-A329-0A73AA782977}">
      <dgm:prSet/>
      <dgm:spPr/>
      <dgm:t>
        <a:bodyPr/>
        <a:lstStyle/>
        <a:p>
          <a:endParaRPr lang="en-US"/>
        </a:p>
      </dgm:t>
    </dgm:pt>
    <dgm:pt modelId="{14DAAA42-F92F-42FF-A52B-99439AAC96D2}" type="sibTrans" cxnId="{8C13DD12-E241-4FDD-A329-0A73AA782977}">
      <dgm:prSet/>
      <dgm:spPr/>
      <dgm:t>
        <a:bodyPr/>
        <a:lstStyle/>
        <a:p>
          <a:endParaRPr lang="en-US"/>
        </a:p>
      </dgm:t>
    </dgm:pt>
    <dgm:pt modelId="{279C433F-6A2F-4B58-9ABA-4C3FE61835A8}">
      <dgm:prSet/>
      <dgm:spPr/>
      <dgm:t>
        <a:bodyPr/>
        <a:lstStyle/>
        <a:p>
          <a:pPr algn="just" rtl="1"/>
          <a:r>
            <a:rPr lang="fa-IR" b="1" i="0" u="none" dirty="0" smtClean="0"/>
            <a:t>برنامه مشاغل سخت و زیان آور</a:t>
          </a:r>
          <a:endParaRPr lang="fa-IR" b="1" dirty="0"/>
        </a:p>
      </dgm:t>
    </dgm:pt>
    <dgm:pt modelId="{A511CA38-8E1B-457B-B1E7-D4B90A76FFBF}" type="parTrans" cxnId="{08385BD7-F29F-4C6B-A17C-43F308E9B72D}">
      <dgm:prSet/>
      <dgm:spPr/>
      <dgm:t>
        <a:bodyPr/>
        <a:lstStyle/>
        <a:p>
          <a:endParaRPr lang="en-US"/>
        </a:p>
      </dgm:t>
    </dgm:pt>
    <dgm:pt modelId="{87BEDA90-90A2-4964-8777-4F2A80D7BDA7}" type="sibTrans" cxnId="{08385BD7-F29F-4C6B-A17C-43F308E9B72D}">
      <dgm:prSet/>
      <dgm:spPr/>
      <dgm:t>
        <a:bodyPr/>
        <a:lstStyle/>
        <a:p>
          <a:endParaRPr lang="en-US"/>
        </a:p>
      </dgm:t>
    </dgm:pt>
    <dgm:pt modelId="{0545BE7C-D66A-4415-8E17-D4DEFD6FB62F}">
      <dgm:prSet/>
      <dgm:spPr/>
      <dgm:t>
        <a:bodyPr/>
        <a:lstStyle/>
        <a:p>
          <a:pPr algn="just" rtl="1"/>
          <a:r>
            <a:rPr lang="fa-IR" b="1" i="0" u="none" dirty="0" smtClean="0"/>
            <a:t>بهداشت آب و فاضلاب(دفتر سلامت محیط)</a:t>
          </a:r>
          <a:endParaRPr lang="fa-IR" b="1" dirty="0"/>
        </a:p>
      </dgm:t>
    </dgm:pt>
    <dgm:pt modelId="{0554B0A4-9C6A-4CCE-ABC9-BE812D4BF89A}" type="parTrans" cxnId="{BE486387-022B-4E12-8BEE-BC01AE418ED9}">
      <dgm:prSet/>
      <dgm:spPr/>
      <dgm:t>
        <a:bodyPr/>
        <a:lstStyle/>
        <a:p>
          <a:endParaRPr lang="en-US"/>
        </a:p>
      </dgm:t>
    </dgm:pt>
    <dgm:pt modelId="{5017E3B2-59E4-4881-BB54-3E1ABEFB108E}" type="sibTrans" cxnId="{BE486387-022B-4E12-8BEE-BC01AE418ED9}">
      <dgm:prSet/>
      <dgm:spPr/>
      <dgm:t>
        <a:bodyPr/>
        <a:lstStyle/>
        <a:p>
          <a:endParaRPr lang="en-US"/>
        </a:p>
      </dgm:t>
    </dgm:pt>
    <dgm:pt modelId="{7685F1AD-4060-4976-87B4-568D73AB17AA}" type="pres">
      <dgm:prSet presAssocID="{47A36D89-9D2A-4CA1-A77C-5E9976B6433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57CAA1-D238-46E1-98B4-A3AB387ECE5F}" type="pres">
      <dgm:prSet presAssocID="{82AB5ED6-F8CB-4543-9BBD-7C778448C342}" presName="parentLin" presStyleCnt="0"/>
      <dgm:spPr/>
    </dgm:pt>
    <dgm:pt modelId="{58C0D2FB-E68D-4138-98BE-D8811A086BFC}" type="pres">
      <dgm:prSet presAssocID="{82AB5ED6-F8CB-4543-9BBD-7C778448C342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4053DE1E-EB9B-4686-9B93-B38DDE236326}" type="pres">
      <dgm:prSet presAssocID="{82AB5ED6-F8CB-4543-9BBD-7C778448C342}" presName="parentText" presStyleLbl="node1" presStyleIdx="0" presStyleCnt="8" custScaleX="138661" custLinFactNeighborX="-1451" custLinFactNeighborY="12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841D54-9E0B-4F1C-99B3-2D7FAC112A73}" type="pres">
      <dgm:prSet presAssocID="{82AB5ED6-F8CB-4543-9BBD-7C778448C342}" presName="negativeSpace" presStyleCnt="0"/>
      <dgm:spPr/>
    </dgm:pt>
    <dgm:pt modelId="{56B97299-A3C5-4036-960C-A4336767B6AC}" type="pres">
      <dgm:prSet presAssocID="{82AB5ED6-F8CB-4543-9BBD-7C778448C342}" presName="childText" presStyleLbl="conFgAcc1" presStyleIdx="0" presStyleCnt="8">
        <dgm:presLayoutVars>
          <dgm:bulletEnabled val="1"/>
        </dgm:presLayoutVars>
      </dgm:prSet>
      <dgm:spPr/>
    </dgm:pt>
    <dgm:pt modelId="{3F4AD0E7-8375-4407-9A4F-4468EF5F5321}" type="pres">
      <dgm:prSet presAssocID="{8838533F-98E0-493A-A8DC-1680812508D1}" presName="spaceBetweenRectangles" presStyleCnt="0"/>
      <dgm:spPr/>
    </dgm:pt>
    <dgm:pt modelId="{9F19A0C8-8E16-49F0-A000-E8F7165CFF72}" type="pres">
      <dgm:prSet presAssocID="{76B134B8-DBB4-48E8-AE2A-5CDB836E134E}" presName="parentLin" presStyleCnt="0"/>
      <dgm:spPr/>
    </dgm:pt>
    <dgm:pt modelId="{D69EAD3D-00C2-46AF-81A3-1B2C5CFC0241}" type="pres">
      <dgm:prSet presAssocID="{76B134B8-DBB4-48E8-AE2A-5CDB836E134E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E31EE78C-8849-4B53-9B31-AA5A802ABBBD}" type="pres">
      <dgm:prSet presAssocID="{76B134B8-DBB4-48E8-AE2A-5CDB836E134E}" presName="parentText" presStyleLbl="node1" presStyleIdx="1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18A993-5D7B-4590-B1F9-5447834B32C7}" type="pres">
      <dgm:prSet presAssocID="{76B134B8-DBB4-48E8-AE2A-5CDB836E134E}" presName="negativeSpace" presStyleCnt="0"/>
      <dgm:spPr/>
    </dgm:pt>
    <dgm:pt modelId="{D66F8F1D-7C01-4432-A930-090A2EFE4B29}" type="pres">
      <dgm:prSet presAssocID="{76B134B8-DBB4-48E8-AE2A-5CDB836E134E}" presName="childText" presStyleLbl="conFgAcc1" presStyleIdx="1" presStyleCnt="8">
        <dgm:presLayoutVars>
          <dgm:bulletEnabled val="1"/>
        </dgm:presLayoutVars>
      </dgm:prSet>
      <dgm:spPr/>
    </dgm:pt>
    <dgm:pt modelId="{69FE2E08-71D5-482B-8324-46E130FAB882}" type="pres">
      <dgm:prSet presAssocID="{A1C0CC88-3EFE-42A6-B783-A981F7D04FDC}" presName="spaceBetweenRectangles" presStyleCnt="0"/>
      <dgm:spPr/>
    </dgm:pt>
    <dgm:pt modelId="{0937B25D-2B38-42B2-8923-EE6DD1EA6835}" type="pres">
      <dgm:prSet presAssocID="{FDBD6BA6-72F9-4F73-A012-CBB680170B9D}" presName="parentLin" presStyleCnt="0"/>
      <dgm:spPr/>
    </dgm:pt>
    <dgm:pt modelId="{13602C5F-32F0-4B87-93C6-3BC843460CAE}" type="pres">
      <dgm:prSet presAssocID="{FDBD6BA6-72F9-4F73-A012-CBB680170B9D}" presName="parentLeftMargin" presStyleLbl="node1" presStyleIdx="1" presStyleCnt="8"/>
      <dgm:spPr/>
      <dgm:t>
        <a:bodyPr/>
        <a:lstStyle/>
        <a:p>
          <a:endParaRPr lang="en-US"/>
        </a:p>
      </dgm:t>
    </dgm:pt>
    <dgm:pt modelId="{C703A6A9-1036-46D0-9942-31D032F47995}" type="pres">
      <dgm:prSet presAssocID="{FDBD6BA6-72F9-4F73-A012-CBB680170B9D}" presName="parentText" presStyleLbl="node1" presStyleIdx="2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541D7-8E94-440C-8E98-F028EB56A036}" type="pres">
      <dgm:prSet presAssocID="{FDBD6BA6-72F9-4F73-A012-CBB680170B9D}" presName="negativeSpace" presStyleCnt="0"/>
      <dgm:spPr/>
    </dgm:pt>
    <dgm:pt modelId="{06B7CE05-B5D9-4239-AA99-DEB4A0E9CD17}" type="pres">
      <dgm:prSet presAssocID="{FDBD6BA6-72F9-4F73-A012-CBB680170B9D}" presName="childText" presStyleLbl="conFgAcc1" presStyleIdx="2" presStyleCnt="8">
        <dgm:presLayoutVars>
          <dgm:bulletEnabled val="1"/>
        </dgm:presLayoutVars>
      </dgm:prSet>
      <dgm:spPr/>
    </dgm:pt>
    <dgm:pt modelId="{C34ABC2C-80D0-4E35-8B3B-5DB2EC47AC4E}" type="pres">
      <dgm:prSet presAssocID="{7483AAF6-321D-44A3-9335-4143198148D9}" presName="spaceBetweenRectangles" presStyleCnt="0"/>
      <dgm:spPr/>
    </dgm:pt>
    <dgm:pt modelId="{6738D537-87DB-4348-834B-02CFE12675FB}" type="pres">
      <dgm:prSet presAssocID="{3A5FD82D-4945-474B-A974-9B351BDC43A3}" presName="parentLin" presStyleCnt="0"/>
      <dgm:spPr/>
    </dgm:pt>
    <dgm:pt modelId="{2EDCB5CA-C46D-4235-9BB7-7AB704C54268}" type="pres">
      <dgm:prSet presAssocID="{3A5FD82D-4945-474B-A974-9B351BDC43A3}" presName="parentLeftMargin" presStyleLbl="node1" presStyleIdx="2" presStyleCnt="8"/>
      <dgm:spPr/>
      <dgm:t>
        <a:bodyPr/>
        <a:lstStyle/>
        <a:p>
          <a:endParaRPr lang="en-US"/>
        </a:p>
      </dgm:t>
    </dgm:pt>
    <dgm:pt modelId="{92D09640-65D3-4247-A79E-52990EC020A2}" type="pres">
      <dgm:prSet presAssocID="{3A5FD82D-4945-474B-A974-9B351BDC43A3}" presName="parentText" presStyleLbl="node1" presStyleIdx="3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6580FF-E173-4100-981B-67F380810874}" type="pres">
      <dgm:prSet presAssocID="{3A5FD82D-4945-474B-A974-9B351BDC43A3}" presName="negativeSpace" presStyleCnt="0"/>
      <dgm:spPr/>
    </dgm:pt>
    <dgm:pt modelId="{361A61C8-48FB-41D8-B12D-A7F44CA0C3BC}" type="pres">
      <dgm:prSet presAssocID="{3A5FD82D-4945-474B-A974-9B351BDC43A3}" presName="childText" presStyleLbl="conFgAcc1" presStyleIdx="3" presStyleCnt="8">
        <dgm:presLayoutVars>
          <dgm:bulletEnabled val="1"/>
        </dgm:presLayoutVars>
      </dgm:prSet>
      <dgm:spPr/>
    </dgm:pt>
    <dgm:pt modelId="{EBDC874E-EA97-4C5B-BA32-95754B6B7D98}" type="pres">
      <dgm:prSet presAssocID="{38DD9F44-0731-4E21-BA8D-7CCA97616C31}" presName="spaceBetweenRectangles" presStyleCnt="0"/>
      <dgm:spPr/>
    </dgm:pt>
    <dgm:pt modelId="{823DBBE3-3BFB-4FAD-813A-AF670A409AFC}" type="pres">
      <dgm:prSet presAssocID="{0545BE7C-D66A-4415-8E17-D4DEFD6FB62F}" presName="parentLin" presStyleCnt="0"/>
      <dgm:spPr/>
    </dgm:pt>
    <dgm:pt modelId="{2DA4E4E7-2DF8-4DAD-B318-AC0FF0AE0CBE}" type="pres">
      <dgm:prSet presAssocID="{0545BE7C-D66A-4415-8E17-D4DEFD6FB62F}" presName="parentLeftMargin" presStyleLbl="node1" presStyleIdx="3" presStyleCnt="8"/>
      <dgm:spPr/>
      <dgm:t>
        <a:bodyPr/>
        <a:lstStyle/>
        <a:p>
          <a:endParaRPr lang="en-US"/>
        </a:p>
      </dgm:t>
    </dgm:pt>
    <dgm:pt modelId="{A0239B61-B5D4-42AA-A1F7-7AD1AE490983}" type="pres">
      <dgm:prSet presAssocID="{0545BE7C-D66A-4415-8E17-D4DEFD6FB62F}" presName="parentText" presStyleLbl="node1" presStyleIdx="4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7C1A0F-0C9B-41EC-A456-A00FBBAABE01}" type="pres">
      <dgm:prSet presAssocID="{0545BE7C-D66A-4415-8E17-D4DEFD6FB62F}" presName="negativeSpace" presStyleCnt="0"/>
      <dgm:spPr/>
    </dgm:pt>
    <dgm:pt modelId="{9AF0BD21-CAC7-409D-864C-6B6406DB46D0}" type="pres">
      <dgm:prSet presAssocID="{0545BE7C-D66A-4415-8E17-D4DEFD6FB62F}" presName="childText" presStyleLbl="conFgAcc1" presStyleIdx="4" presStyleCnt="8">
        <dgm:presLayoutVars>
          <dgm:bulletEnabled val="1"/>
        </dgm:presLayoutVars>
      </dgm:prSet>
      <dgm:spPr/>
    </dgm:pt>
    <dgm:pt modelId="{0564634C-82C5-4F7E-B176-F40AE54B3A10}" type="pres">
      <dgm:prSet presAssocID="{5017E3B2-59E4-4881-BB54-3E1ABEFB108E}" presName="spaceBetweenRectangles" presStyleCnt="0"/>
      <dgm:spPr/>
    </dgm:pt>
    <dgm:pt modelId="{CC29A089-F5DC-4EB4-B68B-66EE21B92425}" type="pres">
      <dgm:prSet presAssocID="{279C433F-6A2F-4B58-9ABA-4C3FE61835A8}" presName="parentLin" presStyleCnt="0"/>
      <dgm:spPr/>
    </dgm:pt>
    <dgm:pt modelId="{8A04AEBB-66D1-4AFB-9E12-B26FF6D903AD}" type="pres">
      <dgm:prSet presAssocID="{279C433F-6A2F-4B58-9ABA-4C3FE61835A8}" presName="parentLeftMargin" presStyleLbl="node1" presStyleIdx="4" presStyleCnt="8"/>
      <dgm:spPr/>
      <dgm:t>
        <a:bodyPr/>
        <a:lstStyle/>
        <a:p>
          <a:endParaRPr lang="en-US"/>
        </a:p>
      </dgm:t>
    </dgm:pt>
    <dgm:pt modelId="{1B87FBCF-4FEC-412B-9C51-0842C5446A39}" type="pres">
      <dgm:prSet presAssocID="{279C433F-6A2F-4B58-9ABA-4C3FE61835A8}" presName="parentText" presStyleLbl="node1" presStyleIdx="5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598CE-D825-442D-8CF8-9E6BBCF26FDE}" type="pres">
      <dgm:prSet presAssocID="{279C433F-6A2F-4B58-9ABA-4C3FE61835A8}" presName="negativeSpace" presStyleCnt="0"/>
      <dgm:spPr/>
    </dgm:pt>
    <dgm:pt modelId="{B1039F5A-0150-407C-A7C5-47854F5831D0}" type="pres">
      <dgm:prSet presAssocID="{279C433F-6A2F-4B58-9ABA-4C3FE61835A8}" presName="childText" presStyleLbl="conFgAcc1" presStyleIdx="5" presStyleCnt="8">
        <dgm:presLayoutVars>
          <dgm:bulletEnabled val="1"/>
        </dgm:presLayoutVars>
      </dgm:prSet>
      <dgm:spPr/>
    </dgm:pt>
    <dgm:pt modelId="{E79A622A-9A24-4AC1-B4CF-2129E21C80A5}" type="pres">
      <dgm:prSet presAssocID="{87BEDA90-90A2-4964-8777-4F2A80D7BDA7}" presName="spaceBetweenRectangles" presStyleCnt="0"/>
      <dgm:spPr/>
    </dgm:pt>
    <dgm:pt modelId="{81392732-F975-48E0-8EED-2D2D17C3195F}" type="pres">
      <dgm:prSet presAssocID="{D4532CFD-2F4A-4628-92A3-F19C59555FC1}" presName="parentLin" presStyleCnt="0"/>
      <dgm:spPr/>
    </dgm:pt>
    <dgm:pt modelId="{870367FC-9989-4466-A190-1D08D1C94CDA}" type="pres">
      <dgm:prSet presAssocID="{D4532CFD-2F4A-4628-92A3-F19C59555FC1}" presName="parentLeftMargin" presStyleLbl="node1" presStyleIdx="5" presStyleCnt="8"/>
      <dgm:spPr/>
      <dgm:t>
        <a:bodyPr/>
        <a:lstStyle/>
        <a:p>
          <a:endParaRPr lang="en-US"/>
        </a:p>
      </dgm:t>
    </dgm:pt>
    <dgm:pt modelId="{FBDB192C-86EA-4A51-8C06-F0111A77F3B2}" type="pres">
      <dgm:prSet presAssocID="{D4532CFD-2F4A-4628-92A3-F19C59555FC1}" presName="parentText" presStyleLbl="node1" presStyleIdx="6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E9207-B1B0-469F-A0F3-37E0E2D88EAD}" type="pres">
      <dgm:prSet presAssocID="{D4532CFD-2F4A-4628-92A3-F19C59555FC1}" presName="negativeSpace" presStyleCnt="0"/>
      <dgm:spPr/>
    </dgm:pt>
    <dgm:pt modelId="{25836804-D85E-47E8-B2DF-25F8937A6FE6}" type="pres">
      <dgm:prSet presAssocID="{D4532CFD-2F4A-4628-92A3-F19C59555FC1}" presName="childText" presStyleLbl="conFgAcc1" presStyleIdx="6" presStyleCnt="8">
        <dgm:presLayoutVars>
          <dgm:bulletEnabled val="1"/>
        </dgm:presLayoutVars>
      </dgm:prSet>
      <dgm:spPr/>
    </dgm:pt>
    <dgm:pt modelId="{558C7AB4-1866-4A0A-93FF-B0C59043B919}" type="pres">
      <dgm:prSet presAssocID="{14DAAA42-F92F-42FF-A52B-99439AAC96D2}" presName="spaceBetweenRectangles" presStyleCnt="0"/>
      <dgm:spPr/>
    </dgm:pt>
    <dgm:pt modelId="{685C99AB-47B5-4179-9C10-FDF8B644F7D1}" type="pres">
      <dgm:prSet presAssocID="{077D0F39-6E1A-4A51-B0AB-AEF8004E0A48}" presName="parentLin" presStyleCnt="0"/>
      <dgm:spPr/>
    </dgm:pt>
    <dgm:pt modelId="{8E2851E7-D1BC-4F8D-9777-ACD6791E57C1}" type="pres">
      <dgm:prSet presAssocID="{077D0F39-6E1A-4A51-B0AB-AEF8004E0A48}" presName="parentLeftMargin" presStyleLbl="node1" presStyleIdx="6" presStyleCnt="8"/>
      <dgm:spPr/>
      <dgm:t>
        <a:bodyPr/>
        <a:lstStyle/>
        <a:p>
          <a:endParaRPr lang="en-US"/>
        </a:p>
      </dgm:t>
    </dgm:pt>
    <dgm:pt modelId="{2F620806-4DE2-468E-BA92-88BBDC6708D6}" type="pres">
      <dgm:prSet presAssocID="{077D0F39-6E1A-4A51-B0AB-AEF8004E0A48}" presName="parentText" presStyleLbl="node1" presStyleIdx="7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66406-D4CB-4CD2-9DAE-8811E8E3E7AD}" type="pres">
      <dgm:prSet presAssocID="{077D0F39-6E1A-4A51-B0AB-AEF8004E0A48}" presName="negativeSpace" presStyleCnt="0"/>
      <dgm:spPr/>
    </dgm:pt>
    <dgm:pt modelId="{E38739C6-5B40-4835-BEC1-E19CE15E252C}" type="pres">
      <dgm:prSet presAssocID="{077D0F39-6E1A-4A51-B0AB-AEF8004E0A48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B4510A4E-EEEB-4349-841F-AF39354E9778}" type="presOf" srcId="{279C433F-6A2F-4B58-9ABA-4C3FE61835A8}" destId="{8A04AEBB-66D1-4AFB-9E12-B26FF6D903AD}" srcOrd="0" destOrd="0" presId="urn:microsoft.com/office/officeart/2005/8/layout/list1"/>
    <dgm:cxn modelId="{B7CCCD7F-57C8-45B6-8071-3CC887D89D60}" srcId="{47A36D89-9D2A-4CA1-A77C-5E9976B6433F}" destId="{077D0F39-6E1A-4A51-B0AB-AEF8004E0A48}" srcOrd="7" destOrd="0" parTransId="{D845571E-43D3-4066-B8CB-E3D90FC105B6}" sibTransId="{26FE962D-FC44-4A19-93AA-9CCB6A247109}"/>
    <dgm:cxn modelId="{F86093B8-477F-4359-AE8B-97A84706731C}" type="presOf" srcId="{82AB5ED6-F8CB-4543-9BBD-7C778448C342}" destId="{4053DE1E-EB9B-4686-9B93-B38DDE236326}" srcOrd="1" destOrd="0" presId="urn:microsoft.com/office/officeart/2005/8/layout/list1"/>
    <dgm:cxn modelId="{B9D37CBD-DAAD-4B88-B0C1-2C1C6A799AAD}" type="presOf" srcId="{3A5FD82D-4945-474B-A974-9B351BDC43A3}" destId="{2EDCB5CA-C46D-4235-9BB7-7AB704C54268}" srcOrd="0" destOrd="0" presId="urn:microsoft.com/office/officeart/2005/8/layout/list1"/>
    <dgm:cxn modelId="{197DD81E-AC96-4EDF-8187-1DF67037934E}" srcId="{47A36D89-9D2A-4CA1-A77C-5E9976B6433F}" destId="{82AB5ED6-F8CB-4543-9BBD-7C778448C342}" srcOrd="0" destOrd="0" parTransId="{A4410A92-094F-44F0-98F8-AE5800B359DE}" sibTransId="{8838533F-98E0-493A-A8DC-1680812508D1}"/>
    <dgm:cxn modelId="{EDDF5C7C-5900-4D2E-B917-739DA44DF915}" type="presOf" srcId="{47A36D89-9D2A-4CA1-A77C-5E9976B6433F}" destId="{7685F1AD-4060-4976-87B4-568D73AB17AA}" srcOrd="0" destOrd="0" presId="urn:microsoft.com/office/officeart/2005/8/layout/list1"/>
    <dgm:cxn modelId="{52800BC7-3F81-4F36-A50F-2FF3C62BC633}" type="presOf" srcId="{3A5FD82D-4945-474B-A974-9B351BDC43A3}" destId="{92D09640-65D3-4247-A79E-52990EC020A2}" srcOrd="1" destOrd="0" presId="urn:microsoft.com/office/officeart/2005/8/layout/list1"/>
    <dgm:cxn modelId="{B84ED567-97AE-4DC5-A537-E14EC38E5899}" type="presOf" srcId="{D4532CFD-2F4A-4628-92A3-F19C59555FC1}" destId="{870367FC-9989-4466-A190-1D08D1C94CDA}" srcOrd="0" destOrd="0" presId="urn:microsoft.com/office/officeart/2005/8/layout/list1"/>
    <dgm:cxn modelId="{6136D95F-6893-4C76-BAA1-5CCB5A66BD60}" type="presOf" srcId="{077D0F39-6E1A-4A51-B0AB-AEF8004E0A48}" destId="{2F620806-4DE2-468E-BA92-88BBDC6708D6}" srcOrd="1" destOrd="0" presId="urn:microsoft.com/office/officeart/2005/8/layout/list1"/>
    <dgm:cxn modelId="{08385BD7-F29F-4C6B-A17C-43F308E9B72D}" srcId="{47A36D89-9D2A-4CA1-A77C-5E9976B6433F}" destId="{279C433F-6A2F-4B58-9ABA-4C3FE61835A8}" srcOrd="5" destOrd="0" parTransId="{A511CA38-8E1B-457B-B1E7-D4B90A76FFBF}" sibTransId="{87BEDA90-90A2-4964-8777-4F2A80D7BDA7}"/>
    <dgm:cxn modelId="{BE486387-022B-4E12-8BEE-BC01AE418ED9}" srcId="{47A36D89-9D2A-4CA1-A77C-5E9976B6433F}" destId="{0545BE7C-D66A-4415-8E17-D4DEFD6FB62F}" srcOrd="4" destOrd="0" parTransId="{0554B0A4-9C6A-4CCE-ABC9-BE812D4BF89A}" sibTransId="{5017E3B2-59E4-4881-BB54-3E1ABEFB108E}"/>
    <dgm:cxn modelId="{16B1DB1C-019B-4BC2-A242-24E9574B30DD}" srcId="{47A36D89-9D2A-4CA1-A77C-5E9976B6433F}" destId="{FDBD6BA6-72F9-4F73-A012-CBB680170B9D}" srcOrd="2" destOrd="0" parTransId="{3DBA3965-335E-4EB7-9E2E-261AC3F6E110}" sibTransId="{7483AAF6-321D-44A3-9335-4143198148D9}"/>
    <dgm:cxn modelId="{7C1F65AD-2B26-449E-AF02-C4A205891AB4}" type="presOf" srcId="{D4532CFD-2F4A-4628-92A3-F19C59555FC1}" destId="{FBDB192C-86EA-4A51-8C06-F0111A77F3B2}" srcOrd="1" destOrd="0" presId="urn:microsoft.com/office/officeart/2005/8/layout/list1"/>
    <dgm:cxn modelId="{72F10B76-93FF-4D15-8804-675515C69754}" type="presOf" srcId="{76B134B8-DBB4-48E8-AE2A-5CDB836E134E}" destId="{D69EAD3D-00C2-46AF-81A3-1B2C5CFC0241}" srcOrd="0" destOrd="0" presId="urn:microsoft.com/office/officeart/2005/8/layout/list1"/>
    <dgm:cxn modelId="{E9D20112-27F5-4AE6-9922-0BD719FA3612}" type="presOf" srcId="{82AB5ED6-F8CB-4543-9BBD-7C778448C342}" destId="{58C0D2FB-E68D-4138-98BE-D8811A086BFC}" srcOrd="0" destOrd="0" presId="urn:microsoft.com/office/officeart/2005/8/layout/list1"/>
    <dgm:cxn modelId="{500F54F4-EE76-4F86-898E-1CA05C86F835}" type="presOf" srcId="{279C433F-6A2F-4B58-9ABA-4C3FE61835A8}" destId="{1B87FBCF-4FEC-412B-9C51-0842C5446A39}" srcOrd="1" destOrd="0" presId="urn:microsoft.com/office/officeart/2005/8/layout/list1"/>
    <dgm:cxn modelId="{CEB50FDA-5715-46E4-BD92-8F3B75C0BC45}" srcId="{47A36D89-9D2A-4CA1-A77C-5E9976B6433F}" destId="{3A5FD82D-4945-474B-A974-9B351BDC43A3}" srcOrd="3" destOrd="0" parTransId="{C386B7FF-CA89-426B-B905-758E3F06BE0E}" sibTransId="{38DD9F44-0731-4E21-BA8D-7CCA97616C31}"/>
    <dgm:cxn modelId="{CC689622-5870-42E4-84F8-3D88E98018BA}" type="presOf" srcId="{0545BE7C-D66A-4415-8E17-D4DEFD6FB62F}" destId="{A0239B61-B5D4-42AA-A1F7-7AD1AE490983}" srcOrd="1" destOrd="0" presId="urn:microsoft.com/office/officeart/2005/8/layout/list1"/>
    <dgm:cxn modelId="{8C13DD12-E241-4FDD-A329-0A73AA782977}" srcId="{47A36D89-9D2A-4CA1-A77C-5E9976B6433F}" destId="{D4532CFD-2F4A-4628-92A3-F19C59555FC1}" srcOrd="6" destOrd="0" parTransId="{E3819C40-20BE-41A3-845E-B867E9470DBE}" sibTransId="{14DAAA42-F92F-42FF-A52B-99439AAC96D2}"/>
    <dgm:cxn modelId="{786B157A-98AB-4E51-A78E-B850680EBBA9}" type="presOf" srcId="{0545BE7C-D66A-4415-8E17-D4DEFD6FB62F}" destId="{2DA4E4E7-2DF8-4DAD-B318-AC0FF0AE0CBE}" srcOrd="0" destOrd="0" presId="urn:microsoft.com/office/officeart/2005/8/layout/list1"/>
    <dgm:cxn modelId="{9BDA9D9C-E8E8-4AB6-AA12-0736AF08B1F5}" type="presOf" srcId="{077D0F39-6E1A-4A51-B0AB-AEF8004E0A48}" destId="{8E2851E7-D1BC-4F8D-9777-ACD6791E57C1}" srcOrd="0" destOrd="0" presId="urn:microsoft.com/office/officeart/2005/8/layout/list1"/>
    <dgm:cxn modelId="{AFF2E66A-6AB5-4E67-9008-8246FFBA47EC}" type="presOf" srcId="{FDBD6BA6-72F9-4F73-A012-CBB680170B9D}" destId="{13602C5F-32F0-4B87-93C6-3BC843460CAE}" srcOrd="0" destOrd="0" presId="urn:microsoft.com/office/officeart/2005/8/layout/list1"/>
    <dgm:cxn modelId="{1B110752-0172-4F4C-8EF4-4D63A01F079B}" srcId="{47A36D89-9D2A-4CA1-A77C-5E9976B6433F}" destId="{76B134B8-DBB4-48E8-AE2A-5CDB836E134E}" srcOrd="1" destOrd="0" parTransId="{3871655F-7418-49E6-A778-BB61C2805BC8}" sibTransId="{A1C0CC88-3EFE-42A6-B783-A981F7D04FDC}"/>
    <dgm:cxn modelId="{491BD43D-1CE3-4D1C-998B-DED7A1C573B0}" type="presOf" srcId="{FDBD6BA6-72F9-4F73-A012-CBB680170B9D}" destId="{C703A6A9-1036-46D0-9942-31D032F47995}" srcOrd="1" destOrd="0" presId="urn:microsoft.com/office/officeart/2005/8/layout/list1"/>
    <dgm:cxn modelId="{1D9D13F0-F032-4847-849A-DAFEAC2E04FE}" type="presOf" srcId="{76B134B8-DBB4-48E8-AE2A-5CDB836E134E}" destId="{E31EE78C-8849-4B53-9B31-AA5A802ABBBD}" srcOrd="1" destOrd="0" presId="urn:microsoft.com/office/officeart/2005/8/layout/list1"/>
    <dgm:cxn modelId="{1536198B-0C28-4BCD-8C50-4FDF9126298C}" type="presParOf" srcId="{7685F1AD-4060-4976-87B4-568D73AB17AA}" destId="{CE57CAA1-D238-46E1-98B4-A3AB387ECE5F}" srcOrd="0" destOrd="0" presId="urn:microsoft.com/office/officeart/2005/8/layout/list1"/>
    <dgm:cxn modelId="{265B2E24-C40A-48C0-B2AE-8C4F4BF1586B}" type="presParOf" srcId="{CE57CAA1-D238-46E1-98B4-A3AB387ECE5F}" destId="{58C0D2FB-E68D-4138-98BE-D8811A086BFC}" srcOrd="0" destOrd="0" presId="urn:microsoft.com/office/officeart/2005/8/layout/list1"/>
    <dgm:cxn modelId="{05A63021-9686-4B00-894E-0E2BBC087F6D}" type="presParOf" srcId="{CE57CAA1-D238-46E1-98B4-A3AB387ECE5F}" destId="{4053DE1E-EB9B-4686-9B93-B38DDE236326}" srcOrd="1" destOrd="0" presId="urn:microsoft.com/office/officeart/2005/8/layout/list1"/>
    <dgm:cxn modelId="{D25A57D4-286A-4360-89A8-E2CCC7F0869A}" type="presParOf" srcId="{7685F1AD-4060-4976-87B4-568D73AB17AA}" destId="{20841D54-9E0B-4F1C-99B3-2D7FAC112A73}" srcOrd="1" destOrd="0" presId="urn:microsoft.com/office/officeart/2005/8/layout/list1"/>
    <dgm:cxn modelId="{3DFF63EB-36E4-4CAC-8C5C-446401F63ED2}" type="presParOf" srcId="{7685F1AD-4060-4976-87B4-568D73AB17AA}" destId="{56B97299-A3C5-4036-960C-A4336767B6AC}" srcOrd="2" destOrd="0" presId="urn:microsoft.com/office/officeart/2005/8/layout/list1"/>
    <dgm:cxn modelId="{1F8D9D4A-0DFB-4F61-8343-A8C556C5562D}" type="presParOf" srcId="{7685F1AD-4060-4976-87B4-568D73AB17AA}" destId="{3F4AD0E7-8375-4407-9A4F-4468EF5F5321}" srcOrd="3" destOrd="0" presId="urn:microsoft.com/office/officeart/2005/8/layout/list1"/>
    <dgm:cxn modelId="{73426091-7425-477B-A1F4-BADFB638816B}" type="presParOf" srcId="{7685F1AD-4060-4976-87B4-568D73AB17AA}" destId="{9F19A0C8-8E16-49F0-A000-E8F7165CFF72}" srcOrd="4" destOrd="0" presId="urn:microsoft.com/office/officeart/2005/8/layout/list1"/>
    <dgm:cxn modelId="{5983D8B9-7B90-407D-B86A-D3FD37CE478F}" type="presParOf" srcId="{9F19A0C8-8E16-49F0-A000-E8F7165CFF72}" destId="{D69EAD3D-00C2-46AF-81A3-1B2C5CFC0241}" srcOrd="0" destOrd="0" presId="urn:microsoft.com/office/officeart/2005/8/layout/list1"/>
    <dgm:cxn modelId="{1FBF16E5-1570-450A-B3FF-1FF3C69BC4BF}" type="presParOf" srcId="{9F19A0C8-8E16-49F0-A000-E8F7165CFF72}" destId="{E31EE78C-8849-4B53-9B31-AA5A802ABBBD}" srcOrd="1" destOrd="0" presId="urn:microsoft.com/office/officeart/2005/8/layout/list1"/>
    <dgm:cxn modelId="{9DC90753-B3BB-4634-997B-10D8C061F5C6}" type="presParOf" srcId="{7685F1AD-4060-4976-87B4-568D73AB17AA}" destId="{C718A993-5D7B-4590-B1F9-5447834B32C7}" srcOrd="5" destOrd="0" presId="urn:microsoft.com/office/officeart/2005/8/layout/list1"/>
    <dgm:cxn modelId="{BD583015-347F-4631-AC2B-309A1C324F5A}" type="presParOf" srcId="{7685F1AD-4060-4976-87B4-568D73AB17AA}" destId="{D66F8F1D-7C01-4432-A930-090A2EFE4B29}" srcOrd="6" destOrd="0" presId="urn:microsoft.com/office/officeart/2005/8/layout/list1"/>
    <dgm:cxn modelId="{2E4324B0-780B-4016-A798-37E03BCB4643}" type="presParOf" srcId="{7685F1AD-4060-4976-87B4-568D73AB17AA}" destId="{69FE2E08-71D5-482B-8324-46E130FAB882}" srcOrd="7" destOrd="0" presId="urn:microsoft.com/office/officeart/2005/8/layout/list1"/>
    <dgm:cxn modelId="{B8B0AB97-A8B6-4DEB-803A-C50EA873C876}" type="presParOf" srcId="{7685F1AD-4060-4976-87B4-568D73AB17AA}" destId="{0937B25D-2B38-42B2-8923-EE6DD1EA6835}" srcOrd="8" destOrd="0" presId="urn:microsoft.com/office/officeart/2005/8/layout/list1"/>
    <dgm:cxn modelId="{68C84A7E-E629-469C-8842-6754BE2140C0}" type="presParOf" srcId="{0937B25D-2B38-42B2-8923-EE6DD1EA6835}" destId="{13602C5F-32F0-4B87-93C6-3BC843460CAE}" srcOrd="0" destOrd="0" presId="urn:microsoft.com/office/officeart/2005/8/layout/list1"/>
    <dgm:cxn modelId="{D892E6AD-14AA-465C-8EC9-8688A5548DE8}" type="presParOf" srcId="{0937B25D-2B38-42B2-8923-EE6DD1EA6835}" destId="{C703A6A9-1036-46D0-9942-31D032F47995}" srcOrd="1" destOrd="0" presId="urn:microsoft.com/office/officeart/2005/8/layout/list1"/>
    <dgm:cxn modelId="{F41E245E-14A0-4827-B059-AAD56E586FD7}" type="presParOf" srcId="{7685F1AD-4060-4976-87B4-568D73AB17AA}" destId="{9FD541D7-8E94-440C-8E98-F028EB56A036}" srcOrd="9" destOrd="0" presId="urn:microsoft.com/office/officeart/2005/8/layout/list1"/>
    <dgm:cxn modelId="{B8743CB5-8BC2-4A2A-8905-6AA2C71E2E71}" type="presParOf" srcId="{7685F1AD-4060-4976-87B4-568D73AB17AA}" destId="{06B7CE05-B5D9-4239-AA99-DEB4A0E9CD17}" srcOrd="10" destOrd="0" presId="urn:microsoft.com/office/officeart/2005/8/layout/list1"/>
    <dgm:cxn modelId="{6F2E3FFD-4AF9-436D-B513-34DB40DFF776}" type="presParOf" srcId="{7685F1AD-4060-4976-87B4-568D73AB17AA}" destId="{C34ABC2C-80D0-4E35-8B3B-5DB2EC47AC4E}" srcOrd="11" destOrd="0" presId="urn:microsoft.com/office/officeart/2005/8/layout/list1"/>
    <dgm:cxn modelId="{947341E4-5EB0-4557-9819-3443C1DDEC14}" type="presParOf" srcId="{7685F1AD-4060-4976-87B4-568D73AB17AA}" destId="{6738D537-87DB-4348-834B-02CFE12675FB}" srcOrd="12" destOrd="0" presId="urn:microsoft.com/office/officeart/2005/8/layout/list1"/>
    <dgm:cxn modelId="{611AAE99-E537-4667-BD2F-B35E3B117991}" type="presParOf" srcId="{6738D537-87DB-4348-834B-02CFE12675FB}" destId="{2EDCB5CA-C46D-4235-9BB7-7AB704C54268}" srcOrd="0" destOrd="0" presId="urn:microsoft.com/office/officeart/2005/8/layout/list1"/>
    <dgm:cxn modelId="{D53F117F-0145-4F1A-A479-1A617BFC42FB}" type="presParOf" srcId="{6738D537-87DB-4348-834B-02CFE12675FB}" destId="{92D09640-65D3-4247-A79E-52990EC020A2}" srcOrd="1" destOrd="0" presId="urn:microsoft.com/office/officeart/2005/8/layout/list1"/>
    <dgm:cxn modelId="{9D865A19-BEC9-45D5-BD70-6DA990933BD7}" type="presParOf" srcId="{7685F1AD-4060-4976-87B4-568D73AB17AA}" destId="{256580FF-E173-4100-981B-67F380810874}" srcOrd="13" destOrd="0" presId="urn:microsoft.com/office/officeart/2005/8/layout/list1"/>
    <dgm:cxn modelId="{2FE3F582-83DF-4231-BE55-0AB47B891089}" type="presParOf" srcId="{7685F1AD-4060-4976-87B4-568D73AB17AA}" destId="{361A61C8-48FB-41D8-B12D-A7F44CA0C3BC}" srcOrd="14" destOrd="0" presId="urn:microsoft.com/office/officeart/2005/8/layout/list1"/>
    <dgm:cxn modelId="{CAE6CCE1-810C-4732-B2C7-C62B1578029E}" type="presParOf" srcId="{7685F1AD-4060-4976-87B4-568D73AB17AA}" destId="{EBDC874E-EA97-4C5B-BA32-95754B6B7D98}" srcOrd="15" destOrd="0" presId="urn:microsoft.com/office/officeart/2005/8/layout/list1"/>
    <dgm:cxn modelId="{5697A6A0-3DC6-4B0C-BDCE-BC7D374D74DE}" type="presParOf" srcId="{7685F1AD-4060-4976-87B4-568D73AB17AA}" destId="{823DBBE3-3BFB-4FAD-813A-AF670A409AFC}" srcOrd="16" destOrd="0" presId="urn:microsoft.com/office/officeart/2005/8/layout/list1"/>
    <dgm:cxn modelId="{707E3002-0AAE-423B-A0CB-AEFA689C4F20}" type="presParOf" srcId="{823DBBE3-3BFB-4FAD-813A-AF670A409AFC}" destId="{2DA4E4E7-2DF8-4DAD-B318-AC0FF0AE0CBE}" srcOrd="0" destOrd="0" presId="urn:microsoft.com/office/officeart/2005/8/layout/list1"/>
    <dgm:cxn modelId="{B566F20F-0247-45AE-ADBA-FCE6C517DA55}" type="presParOf" srcId="{823DBBE3-3BFB-4FAD-813A-AF670A409AFC}" destId="{A0239B61-B5D4-42AA-A1F7-7AD1AE490983}" srcOrd="1" destOrd="0" presId="urn:microsoft.com/office/officeart/2005/8/layout/list1"/>
    <dgm:cxn modelId="{9E59AABE-7F5B-42E9-B03D-01830045D21A}" type="presParOf" srcId="{7685F1AD-4060-4976-87B4-568D73AB17AA}" destId="{737C1A0F-0C9B-41EC-A456-A00FBBAABE01}" srcOrd="17" destOrd="0" presId="urn:microsoft.com/office/officeart/2005/8/layout/list1"/>
    <dgm:cxn modelId="{2D1ED49F-F1EB-4BF5-80B2-694F4FAD1181}" type="presParOf" srcId="{7685F1AD-4060-4976-87B4-568D73AB17AA}" destId="{9AF0BD21-CAC7-409D-864C-6B6406DB46D0}" srcOrd="18" destOrd="0" presId="urn:microsoft.com/office/officeart/2005/8/layout/list1"/>
    <dgm:cxn modelId="{602E1FC0-950A-4F3A-84AE-AF4E45513CCE}" type="presParOf" srcId="{7685F1AD-4060-4976-87B4-568D73AB17AA}" destId="{0564634C-82C5-4F7E-B176-F40AE54B3A10}" srcOrd="19" destOrd="0" presId="urn:microsoft.com/office/officeart/2005/8/layout/list1"/>
    <dgm:cxn modelId="{3D28E565-4AF8-4F3E-B274-1F6985D500CB}" type="presParOf" srcId="{7685F1AD-4060-4976-87B4-568D73AB17AA}" destId="{CC29A089-F5DC-4EB4-B68B-66EE21B92425}" srcOrd="20" destOrd="0" presId="urn:microsoft.com/office/officeart/2005/8/layout/list1"/>
    <dgm:cxn modelId="{702461E9-834F-49C4-B9B6-B87546AAD310}" type="presParOf" srcId="{CC29A089-F5DC-4EB4-B68B-66EE21B92425}" destId="{8A04AEBB-66D1-4AFB-9E12-B26FF6D903AD}" srcOrd="0" destOrd="0" presId="urn:microsoft.com/office/officeart/2005/8/layout/list1"/>
    <dgm:cxn modelId="{96642781-4F9A-4E8E-A711-9F29CFFF8271}" type="presParOf" srcId="{CC29A089-F5DC-4EB4-B68B-66EE21B92425}" destId="{1B87FBCF-4FEC-412B-9C51-0842C5446A39}" srcOrd="1" destOrd="0" presId="urn:microsoft.com/office/officeart/2005/8/layout/list1"/>
    <dgm:cxn modelId="{655B6E5C-F9DA-4D7D-8955-E3067F685532}" type="presParOf" srcId="{7685F1AD-4060-4976-87B4-568D73AB17AA}" destId="{8FB598CE-D825-442D-8CF8-9E6BBCF26FDE}" srcOrd="21" destOrd="0" presId="urn:microsoft.com/office/officeart/2005/8/layout/list1"/>
    <dgm:cxn modelId="{D1AAD753-7395-4195-A2C1-BDA5F3AE0225}" type="presParOf" srcId="{7685F1AD-4060-4976-87B4-568D73AB17AA}" destId="{B1039F5A-0150-407C-A7C5-47854F5831D0}" srcOrd="22" destOrd="0" presId="urn:microsoft.com/office/officeart/2005/8/layout/list1"/>
    <dgm:cxn modelId="{46A879F2-13D6-4FB0-9A9D-79703B2A37F2}" type="presParOf" srcId="{7685F1AD-4060-4976-87B4-568D73AB17AA}" destId="{E79A622A-9A24-4AC1-B4CF-2129E21C80A5}" srcOrd="23" destOrd="0" presId="urn:microsoft.com/office/officeart/2005/8/layout/list1"/>
    <dgm:cxn modelId="{D2566975-FC57-437F-AC1D-3440AE2ABEBD}" type="presParOf" srcId="{7685F1AD-4060-4976-87B4-568D73AB17AA}" destId="{81392732-F975-48E0-8EED-2D2D17C3195F}" srcOrd="24" destOrd="0" presId="urn:microsoft.com/office/officeart/2005/8/layout/list1"/>
    <dgm:cxn modelId="{9FF5D3B0-6B59-4AA3-AC44-D62111B7A75B}" type="presParOf" srcId="{81392732-F975-48E0-8EED-2D2D17C3195F}" destId="{870367FC-9989-4466-A190-1D08D1C94CDA}" srcOrd="0" destOrd="0" presId="urn:microsoft.com/office/officeart/2005/8/layout/list1"/>
    <dgm:cxn modelId="{29673FF3-EB91-48EC-8442-F1B61AC41C06}" type="presParOf" srcId="{81392732-F975-48E0-8EED-2D2D17C3195F}" destId="{FBDB192C-86EA-4A51-8C06-F0111A77F3B2}" srcOrd="1" destOrd="0" presId="urn:microsoft.com/office/officeart/2005/8/layout/list1"/>
    <dgm:cxn modelId="{8EDFF232-6B7D-41DD-BFB7-5BAE15778D41}" type="presParOf" srcId="{7685F1AD-4060-4976-87B4-568D73AB17AA}" destId="{31CE9207-B1B0-469F-A0F3-37E0E2D88EAD}" srcOrd="25" destOrd="0" presId="urn:microsoft.com/office/officeart/2005/8/layout/list1"/>
    <dgm:cxn modelId="{EDD389DF-5841-4F48-BBB7-39ED2FCF2279}" type="presParOf" srcId="{7685F1AD-4060-4976-87B4-568D73AB17AA}" destId="{25836804-D85E-47E8-B2DF-25F8937A6FE6}" srcOrd="26" destOrd="0" presId="urn:microsoft.com/office/officeart/2005/8/layout/list1"/>
    <dgm:cxn modelId="{E6645749-6CFB-4BC8-8D05-C26E02271DCD}" type="presParOf" srcId="{7685F1AD-4060-4976-87B4-568D73AB17AA}" destId="{558C7AB4-1866-4A0A-93FF-B0C59043B919}" srcOrd="27" destOrd="0" presId="urn:microsoft.com/office/officeart/2005/8/layout/list1"/>
    <dgm:cxn modelId="{681FA3BD-D1A9-45EC-B706-ECD3686A6C3E}" type="presParOf" srcId="{7685F1AD-4060-4976-87B4-568D73AB17AA}" destId="{685C99AB-47B5-4179-9C10-FDF8B644F7D1}" srcOrd="28" destOrd="0" presId="urn:microsoft.com/office/officeart/2005/8/layout/list1"/>
    <dgm:cxn modelId="{7A1FEAB6-A9AF-468A-AE75-12F05533F20F}" type="presParOf" srcId="{685C99AB-47B5-4179-9C10-FDF8B644F7D1}" destId="{8E2851E7-D1BC-4F8D-9777-ACD6791E57C1}" srcOrd="0" destOrd="0" presId="urn:microsoft.com/office/officeart/2005/8/layout/list1"/>
    <dgm:cxn modelId="{295F16AD-48AF-4245-86F7-BBD4EDD0BDD6}" type="presParOf" srcId="{685C99AB-47B5-4179-9C10-FDF8B644F7D1}" destId="{2F620806-4DE2-468E-BA92-88BBDC6708D6}" srcOrd="1" destOrd="0" presId="urn:microsoft.com/office/officeart/2005/8/layout/list1"/>
    <dgm:cxn modelId="{B3B11D53-AF78-4060-A447-36EB426C7C83}" type="presParOf" srcId="{7685F1AD-4060-4976-87B4-568D73AB17AA}" destId="{FA666406-D4CB-4CD2-9DAE-8811E8E3E7AD}" srcOrd="29" destOrd="0" presId="urn:microsoft.com/office/officeart/2005/8/layout/list1"/>
    <dgm:cxn modelId="{FC61E030-58E2-4ECE-BC50-2882D0062A01}" type="presParOf" srcId="{7685F1AD-4060-4976-87B4-568D73AB17AA}" destId="{E38739C6-5B40-4835-BEC1-E19CE15E252C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DB9F52-3DE3-413B-972F-570581665ED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DC45F0-9E54-4907-9361-250981E104CD}">
      <dgm:prSet phldrT="[Text]"/>
      <dgm:spPr/>
      <dgm:t>
        <a:bodyPr/>
        <a:lstStyle/>
        <a:p>
          <a:r>
            <a:rPr lang="fa-IR" b="0" i="0" u="none" dirty="0" smtClean="0"/>
            <a:t>استقرار بانک اطلاعات مدیران نظام سلامت (توسعه)</a:t>
          </a:r>
          <a:endParaRPr lang="en-US" dirty="0"/>
        </a:p>
      </dgm:t>
    </dgm:pt>
    <dgm:pt modelId="{CBC9D826-99D3-4954-9671-450CBEFA41A4}" type="parTrans" cxnId="{EBC50738-C70E-4ED3-85CF-1067BD5270A6}">
      <dgm:prSet/>
      <dgm:spPr/>
      <dgm:t>
        <a:bodyPr/>
        <a:lstStyle/>
        <a:p>
          <a:endParaRPr lang="en-US"/>
        </a:p>
      </dgm:t>
    </dgm:pt>
    <dgm:pt modelId="{B9EDC4D8-9465-4DEB-A279-391872F92519}" type="sibTrans" cxnId="{EBC50738-C70E-4ED3-85CF-1067BD5270A6}">
      <dgm:prSet/>
      <dgm:spPr/>
      <dgm:t>
        <a:bodyPr/>
        <a:lstStyle/>
        <a:p>
          <a:endParaRPr lang="en-US"/>
        </a:p>
      </dgm:t>
    </dgm:pt>
    <dgm:pt modelId="{DBB37971-4969-4451-936A-F9B3E0EA528B}">
      <dgm:prSet phldrT="[Text]"/>
      <dgm:spPr/>
      <dgm:t>
        <a:bodyPr/>
        <a:lstStyle/>
        <a:p>
          <a:r>
            <a:rPr lang="fa-IR" b="0" i="0" u="none" dirty="0" smtClean="0"/>
            <a:t>استقرار و اجرای سامانه جامع مدیریت انرژی (آب، برق و سوخت‌هاي فسيلي)</a:t>
          </a:r>
          <a:endParaRPr lang="en-US" dirty="0"/>
        </a:p>
      </dgm:t>
    </dgm:pt>
    <dgm:pt modelId="{4A6F0B40-531C-4B56-886B-D3F4EC1D58B6}" type="parTrans" cxnId="{1ADD7DCD-61D2-46E1-A81F-7B693886DE95}">
      <dgm:prSet/>
      <dgm:spPr/>
      <dgm:t>
        <a:bodyPr/>
        <a:lstStyle/>
        <a:p>
          <a:endParaRPr lang="en-US"/>
        </a:p>
      </dgm:t>
    </dgm:pt>
    <dgm:pt modelId="{828DA25B-D872-4983-ABC4-78518BEE2A18}" type="sibTrans" cxnId="{1ADD7DCD-61D2-46E1-A81F-7B693886DE95}">
      <dgm:prSet/>
      <dgm:spPr/>
      <dgm:t>
        <a:bodyPr/>
        <a:lstStyle/>
        <a:p>
          <a:endParaRPr lang="en-US"/>
        </a:p>
      </dgm:t>
    </dgm:pt>
    <dgm:pt modelId="{EB6733F6-27E7-40A6-9993-E9ED1C21158C}">
      <dgm:prSet phldrT="[Text]"/>
      <dgm:spPr/>
      <dgm:t>
        <a:bodyPr/>
        <a:lstStyle/>
        <a:p>
          <a:r>
            <a:rPr lang="fa-IR" b="0" i="0" u="none" dirty="0" smtClean="0"/>
            <a:t>ارتقاء سطح دانش کارکنان دستگاه در خصوص حفاظت اسناد طبقه بندی شده (حراست)</a:t>
          </a:r>
          <a:endParaRPr lang="en-US" dirty="0"/>
        </a:p>
      </dgm:t>
    </dgm:pt>
    <dgm:pt modelId="{1B9B80EC-CB4A-44BC-A488-1FCE52655A2E}" type="parTrans" cxnId="{AD28EB69-0087-4097-B432-B3ADA031F608}">
      <dgm:prSet/>
      <dgm:spPr/>
      <dgm:t>
        <a:bodyPr/>
        <a:lstStyle/>
        <a:p>
          <a:endParaRPr lang="en-US"/>
        </a:p>
      </dgm:t>
    </dgm:pt>
    <dgm:pt modelId="{04D1A1B1-84F5-4815-A663-3238F3BB3829}" type="sibTrans" cxnId="{AD28EB69-0087-4097-B432-B3ADA031F608}">
      <dgm:prSet/>
      <dgm:spPr/>
      <dgm:t>
        <a:bodyPr/>
        <a:lstStyle/>
        <a:p>
          <a:endParaRPr lang="en-US"/>
        </a:p>
      </dgm:t>
    </dgm:pt>
    <dgm:pt modelId="{21510B0D-8680-4097-BF5A-F4C40EF69D92}">
      <dgm:prSet phldrT="[Text]"/>
      <dgm:spPr/>
      <dgm:t>
        <a:bodyPr/>
        <a:lstStyle/>
        <a:p>
          <a:r>
            <a:rPr lang="fa-IR" b="0" i="0" u="none" dirty="0" smtClean="0"/>
            <a:t>برقراری ارتباط برخط دوطرفه بین سامانه های جامع تشکیلات، پرسنلی و حقوق و دستمزد دانشگاه های علوم پزشکی سراسر کشور(فناوری اطلاعات)</a:t>
          </a:r>
          <a:endParaRPr lang="en-US" dirty="0"/>
        </a:p>
      </dgm:t>
    </dgm:pt>
    <dgm:pt modelId="{D12DE807-CD3C-450F-8414-494299CEC6F8}" type="parTrans" cxnId="{799D8804-83D4-429D-A6BB-AAABC9684D5C}">
      <dgm:prSet/>
      <dgm:spPr/>
      <dgm:t>
        <a:bodyPr/>
        <a:lstStyle/>
        <a:p>
          <a:endParaRPr lang="en-US"/>
        </a:p>
      </dgm:t>
    </dgm:pt>
    <dgm:pt modelId="{77621C5C-4DF2-4C42-ABD0-3695A6FB43BB}" type="sibTrans" cxnId="{799D8804-83D4-429D-A6BB-AAABC9684D5C}">
      <dgm:prSet/>
      <dgm:spPr/>
      <dgm:t>
        <a:bodyPr/>
        <a:lstStyle/>
        <a:p>
          <a:endParaRPr lang="en-US"/>
        </a:p>
      </dgm:t>
    </dgm:pt>
    <dgm:pt modelId="{8F52985C-534E-4936-B9B8-1611E1E010C6}">
      <dgm:prSet phldrT="[Text]"/>
      <dgm:spPr/>
      <dgm:t>
        <a:bodyPr/>
        <a:lstStyle/>
        <a:p>
          <a:r>
            <a:rPr lang="fa-IR" b="0" i="0" u="none" dirty="0" smtClean="0"/>
            <a:t>استقرار بیمارستان برخط(فناوری اطلاعات)</a:t>
          </a:r>
          <a:endParaRPr lang="en-US" dirty="0"/>
        </a:p>
      </dgm:t>
    </dgm:pt>
    <dgm:pt modelId="{06FB8DA8-9832-4A07-A469-E25AB052C72A}" type="parTrans" cxnId="{FFC06CFF-FF98-4AB4-A3AD-31F07E01166A}">
      <dgm:prSet/>
      <dgm:spPr/>
      <dgm:t>
        <a:bodyPr/>
        <a:lstStyle/>
        <a:p>
          <a:endParaRPr lang="en-US"/>
        </a:p>
      </dgm:t>
    </dgm:pt>
    <dgm:pt modelId="{29C27CD4-67F0-457E-B6F1-2E8B9E2EC947}" type="sibTrans" cxnId="{FFC06CFF-FF98-4AB4-A3AD-31F07E01166A}">
      <dgm:prSet/>
      <dgm:spPr/>
      <dgm:t>
        <a:bodyPr/>
        <a:lstStyle/>
        <a:p>
          <a:endParaRPr lang="en-US"/>
        </a:p>
      </dgm:t>
    </dgm:pt>
    <dgm:pt modelId="{829B95A6-D93E-43A1-9701-F1302E93D985}">
      <dgm:prSet/>
      <dgm:spPr/>
      <dgm:t>
        <a:bodyPr/>
        <a:lstStyle/>
        <a:p>
          <a:r>
            <a:rPr lang="fa-IR" b="0" i="0" u="none" dirty="0" smtClean="0"/>
            <a:t>ایجاد زیر ساخت برای اجرای دستورالعمل مراقبت موردی (درمان)</a:t>
          </a:r>
          <a:endParaRPr lang="fa-IR" dirty="0"/>
        </a:p>
      </dgm:t>
    </dgm:pt>
    <dgm:pt modelId="{52D919CB-B42B-4911-ADE7-4F9D5EBF164A}" type="parTrans" cxnId="{E3A598FE-A5E0-482B-AA80-C2D76B7024D7}">
      <dgm:prSet/>
      <dgm:spPr/>
      <dgm:t>
        <a:bodyPr/>
        <a:lstStyle/>
        <a:p>
          <a:endParaRPr lang="en-US"/>
        </a:p>
      </dgm:t>
    </dgm:pt>
    <dgm:pt modelId="{9BCCD255-2D6C-41A1-8DF1-A8E76B60D9C3}" type="sibTrans" cxnId="{E3A598FE-A5E0-482B-AA80-C2D76B7024D7}">
      <dgm:prSet/>
      <dgm:spPr/>
      <dgm:t>
        <a:bodyPr/>
        <a:lstStyle/>
        <a:p>
          <a:endParaRPr lang="en-US"/>
        </a:p>
      </dgm:t>
    </dgm:pt>
    <dgm:pt modelId="{144A894F-0ACF-4B69-89D9-31CFEB79FE87}">
      <dgm:prSet/>
      <dgm:spPr/>
      <dgm:t>
        <a:bodyPr/>
        <a:lstStyle/>
        <a:p>
          <a:r>
            <a:rPr lang="fa-IR" b="0" i="0" u="none" dirty="0" smtClean="0"/>
            <a:t>برنامه ریزی و اجرای اقدامات ایمنی فضاهای ستادی، دانشگاهی و مراکز درمانی (توسعه)</a:t>
          </a:r>
          <a:endParaRPr lang="fa-IR" dirty="0"/>
        </a:p>
      </dgm:t>
    </dgm:pt>
    <dgm:pt modelId="{B5DDB63C-FA91-4303-BC22-F4E5B252EB02}" type="parTrans" cxnId="{00147407-7A90-4D19-8FE1-17F6AC8C6926}">
      <dgm:prSet/>
      <dgm:spPr/>
      <dgm:t>
        <a:bodyPr/>
        <a:lstStyle/>
        <a:p>
          <a:endParaRPr lang="en-US"/>
        </a:p>
      </dgm:t>
    </dgm:pt>
    <dgm:pt modelId="{9A89715C-B1BD-4443-8DF7-BD6F091F9FC0}" type="sibTrans" cxnId="{00147407-7A90-4D19-8FE1-17F6AC8C6926}">
      <dgm:prSet/>
      <dgm:spPr/>
      <dgm:t>
        <a:bodyPr/>
        <a:lstStyle/>
        <a:p>
          <a:endParaRPr lang="en-US"/>
        </a:p>
      </dgm:t>
    </dgm:pt>
    <dgm:pt modelId="{B290B0D4-D611-4EAB-A6E8-3EEE44463F27}" type="pres">
      <dgm:prSet presAssocID="{D1DB9F52-3DE3-413B-972F-570581665ED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F3CDB0-6243-43B2-96BF-D44D8073B707}" type="pres">
      <dgm:prSet presAssocID="{18DC45F0-9E54-4907-9361-250981E104C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0803E-B5AF-43FC-B777-2899A77E9AD4}" type="pres">
      <dgm:prSet presAssocID="{B9EDC4D8-9465-4DEB-A279-391872F92519}" presName="sibTrans" presStyleCnt="0"/>
      <dgm:spPr/>
    </dgm:pt>
    <dgm:pt modelId="{34F95C52-0C85-4E2A-BB77-84F4B6909F4A}" type="pres">
      <dgm:prSet presAssocID="{DBB37971-4969-4451-936A-F9B3E0EA528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40018-2504-42FB-9AB6-CB93FC5736BE}" type="pres">
      <dgm:prSet presAssocID="{828DA25B-D872-4983-ABC4-78518BEE2A18}" presName="sibTrans" presStyleCnt="0"/>
      <dgm:spPr/>
    </dgm:pt>
    <dgm:pt modelId="{1072FAC5-8172-4156-B25F-EFD825E157F6}" type="pres">
      <dgm:prSet presAssocID="{829B95A6-D93E-43A1-9701-F1302E93D98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4AC695-AC46-4224-BE08-13B04ADBBFED}" type="pres">
      <dgm:prSet presAssocID="{9BCCD255-2D6C-41A1-8DF1-A8E76B60D9C3}" presName="sibTrans" presStyleCnt="0"/>
      <dgm:spPr/>
    </dgm:pt>
    <dgm:pt modelId="{DD8DBB3C-8F38-472B-884A-B530BB2931E8}" type="pres">
      <dgm:prSet presAssocID="{EB6733F6-27E7-40A6-9993-E9ED1C21158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71C6C-44F4-4338-8811-49C4512ED4CD}" type="pres">
      <dgm:prSet presAssocID="{04D1A1B1-84F5-4815-A663-3238F3BB3829}" presName="sibTrans" presStyleCnt="0"/>
      <dgm:spPr/>
    </dgm:pt>
    <dgm:pt modelId="{C2FF9FB4-7B89-4362-A6D5-9681DE37D255}" type="pres">
      <dgm:prSet presAssocID="{144A894F-0ACF-4B69-89D9-31CFEB79FE8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0A2557-FA24-413F-8217-368FFCDDBE7C}" type="pres">
      <dgm:prSet presAssocID="{9A89715C-B1BD-4443-8DF7-BD6F091F9FC0}" presName="sibTrans" presStyleCnt="0"/>
      <dgm:spPr/>
    </dgm:pt>
    <dgm:pt modelId="{1EBF8959-2ED5-4FED-8862-EA8529DFE14A}" type="pres">
      <dgm:prSet presAssocID="{21510B0D-8680-4097-BF5A-F4C40EF69D9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46378-BC0D-4929-9A1E-DC01FCABCF81}" type="pres">
      <dgm:prSet presAssocID="{77621C5C-4DF2-4C42-ABD0-3695A6FB43BB}" presName="sibTrans" presStyleCnt="0"/>
      <dgm:spPr/>
    </dgm:pt>
    <dgm:pt modelId="{74F81990-1B22-4CD5-8EE1-F7AB8344B16B}" type="pres">
      <dgm:prSet presAssocID="{8F52985C-534E-4936-B9B8-1611E1E010C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28EB69-0087-4097-B432-B3ADA031F608}" srcId="{D1DB9F52-3DE3-413B-972F-570581665ED8}" destId="{EB6733F6-27E7-40A6-9993-E9ED1C21158C}" srcOrd="3" destOrd="0" parTransId="{1B9B80EC-CB4A-44BC-A488-1FCE52655A2E}" sibTransId="{04D1A1B1-84F5-4815-A663-3238F3BB3829}"/>
    <dgm:cxn modelId="{D00E8446-2AA1-422C-8800-E487959577CC}" type="presOf" srcId="{DBB37971-4969-4451-936A-F9B3E0EA528B}" destId="{34F95C52-0C85-4E2A-BB77-84F4B6909F4A}" srcOrd="0" destOrd="0" presId="urn:microsoft.com/office/officeart/2005/8/layout/default"/>
    <dgm:cxn modelId="{C902675A-0A3E-4263-ABD2-2FCADE25A087}" type="presOf" srcId="{18DC45F0-9E54-4907-9361-250981E104CD}" destId="{96F3CDB0-6243-43B2-96BF-D44D8073B707}" srcOrd="0" destOrd="0" presId="urn:microsoft.com/office/officeart/2005/8/layout/default"/>
    <dgm:cxn modelId="{FFC06CFF-FF98-4AB4-A3AD-31F07E01166A}" srcId="{D1DB9F52-3DE3-413B-972F-570581665ED8}" destId="{8F52985C-534E-4936-B9B8-1611E1E010C6}" srcOrd="6" destOrd="0" parTransId="{06FB8DA8-9832-4A07-A469-E25AB052C72A}" sibTransId="{29C27CD4-67F0-457E-B6F1-2E8B9E2EC947}"/>
    <dgm:cxn modelId="{353393E9-F992-4FDA-AB2A-672E2F19AC81}" type="presOf" srcId="{EB6733F6-27E7-40A6-9993-E9ED1C21158C}" destId="{DD8DBB3C-8F38-472B-884A-B530BB2931E8}" srcOrd="0" destOrd="0" presId="urn:microsoft.com/office/officeart/2005/8/layout/default"/>
    <dgm:cxn modelId="{743C3529-F0EE-4AD1-A96C-F29129B2CA26}" type="presOf" srcId="{144A894F-0ACF-4B69-89D9-31CFEB79FE87}" destId="{C2FF9FB4-7B89-4362-A6D5-9681DE37D255}" srcOrd="0" destOrd="0" presId="urn:microsoft.com/office/officeart/2005/8/layout/default"/>
    <dgm:cxn modelId="{EFFDC7F8-0B91-4AFC-AD66-443D2AD666B2}" type="presOf" srcId="{21510B0D-8680-4097-BF5A-F4C40EF69D92}" destId="{1EBF8959-2ED5-4FED-8862-EA8529DFE14A}" srcOrd="0" destOrd="0" presId="urn:microsoft.com/office/officeart/2005/8/layout/default"/>
    <dgm:cxn modelId="{EBC50738-C70E-4ED3-85CF-1067BD5270A6}" srcId="{D1DB9F52-3DE3-413B-972F-570581665ED8}" destId="{18DC45F0-9E54-4907-9361-250981E104CD}" srcOrd="0" destOrd="0" parTransId="{CBC9D826-99D3-4954-9671-450CBEFA41A4}" sibTransId="{B9EDC4D8-9465-4DEB-A279-391872F92519}"/>
    <dgm:cxn modelId="{00147407-7A90-4D19-8FE1-17F6AC8C6926}" srcId="{D1DB9F52-3DE3-413B-972F-570581665ED8}" destId="{144A894F-0ACF-4B69-89D9-31CFEB79FE87}" srcOrd="4" destOrd="0" parTransId="{B5DDB63C-FA91-4303-BC22-F4E5B252EB02}" sibTransId="{9A89715C-B1BD-4443-8DF7-BD6F091F9FC0}"/>
    <dgm:cxn modelId="{1ADD7DCD-61D2-46E1-A81F-7B693886DE95}" srcId="{D1DB9F52-3DE3-413B-972F-570581665ED8}" destId="{DBB37971-4969-4451-936A-F9B3E0EA528B}" srcOrd="1" destOrd="0" parTransId="{4A6F0B40-531C-4B56-886B-D3F4EC1D58B6}" sibTransId="{828DA25B-D872-4983-ABC4-78518BEE2A18}"/>
    <dgm:cxn modelId="{24E9FE9D-868A-4593-87CF-D7228CC6E118}" type="presOf" srcId="{D1DB9F52-3DE3-413B-972F-570581665ED8}" destId="{B290B0D4-D611-4EAB-A6E8-3EEE44463F27}" srcOrd="0" destOrd="0" presId="urn:microsoft.com/office/officeart/2005/8/layout/default"/>
    <dgm:cxn modelId="{CADB86B9-EA83-4F76-A025-3D334B4D09BF}" type="presOf" srcId="{8F52985C-534E-4936-B9B8-1611E1E010C6}" destId="{74F81990-1B22-4CD5-8EE1-F7AB8344B16B}" srcOrd="0" destOrd="0" presId="urn:microsoft.com/office/officeart/2005/8/layout/default"/>
    <dgm:cxn modelId="{799D8804-83D4-429D-A6BB-AAABC9684D5C}" srcId="{D1DB9F52-3DE3-413B-972F-570581665ED8}" destId="{21510B0D-8680-4097-BF5A-F4C40EF69D92}" srcOrd="5" destOrd="0" parTransId="{D12DE807-CD3C-450F-8414-494299CEC6F8}" sibTransId="{77621C5C-4DF2-4C42-ABD0-3695A6FB43BB}"/>
    <dgm:cxn modelId="{E3A598FE-A5E0-482B-AA80-C2D76B7024D7}" srcId="{D1DB9F52-3DE3-413B-972F-570581665ED8}" destId="{829B95A6-D93E-43A1-9701-F1302E93D985}" srcOrd="2" destOrd="0" parTransId="{52D919CB-B42B-4911-ADE7-4F9D5EBF164A}" sibTransId="{9BCCD255-2D6C-41A1-8DF1-A8E76B60D9C3}"/>
    <dgm:cxn modelId="{4C35B875-C1CB-4ACE-A2F0-029E10180D1C}" type="presOf" srcId="{829B95A6-D93E-43A1-9701-F1302E93D985}" destId="{1072FAC5-8172-4156-B25F-EFD825E157F6}" srcOrd="0" destOrd="0" presId="urn:microsoft.com/office/officeart/2005/8/layout/default"/>
    <dgm:cxn modelId="{59BD0162-2E7E-40EB-A427-4D7FA57BB458}" type="presParOf" srcId="{B290B0D4-D611-4EAB-A6E8-3EEE44463F27}" destId="{96F3CDB0-6243-43B2-96BF-D44D8073B707}" srcOrd="0" destOrd="0" presId="urn:microsoft.com/office/officeart/2005/8/layout/default"/>
    <dgm:cxn modelId="{16020F23-9104-4619-BF00-64171A3B8A70}" type="presParOf" srcId="{B290B0D4-D611-4EAB-A6E8-3EEE44463F27}" destId="{0EB0803E-B5AF-43FC-B777-2899A77E9AD4}" srcOrd="1" destOrd="0" presId="urn:microsoft.com/office/officeart/2005/8/layout/default"/>
    <dgm:cxn modelId="{C737ACBD-1168-431F-8230-2D9A4552B7B8}" type="presParOf" srcId="{B290B0D4-D611-4EAB-A6E8-3EEE44463F27}" destId="{34F95C52-0C85-4E2A-BB77-84F4B6909F4A}" srcOrd="2" destOrd="0" presId="urn:microsoft.com/office/officeart/2005/8/layout/default"/>
    <dgm:cxn modelId="{15848A50-2857-4A03-AC04-5C8775D04E5B}" type="presParOf" srcId="{B290B0D4-D611-4EAB-A6E8-3EEE44463F27}" destId="{51F40018-2504-42FB-9AB6-CB93FC5736BE}" srcOrd="3" destOrd="0" presId="urn:microsoft.com/office/officeart/2005/8/layout/default"/>
    <dgm:cxn modelId="{34167515-FBE2-4825-9484-6134DFA00E1B}" type="presParOf" srcId="{B290B0D4-D611-4EAB-A6E8-3EEE44463F27}" destId="{1072FAC5-8172-4156-B25F-EFD825E157F6}" srcOrd="4" destOrd="0" presId="urn:microsoft.com/office/officeart/2005/8/layout/default"/>
    <dgm:cxn modelId="{4F05042A-F050-4ADC-BA8F-3239472A5E20}" type="presParOf" srcId="{B290B0D4-D611-4EAB-A6E8-3EEE44463F27}" destId="{8B4AC695-AC46-4224-BE08-13B04ADBBFED}" srcOrd="5" destOrd="0" presId="urn:microsoft.com/office/officeart/2005/8/layout/default"/>
    <dgm:cxn modelId="{5F55031B-F621-49E7-9D53-ED77666B77AE}" type="presParOf" srcId="{B290B0D4-D611-4EAB-A6E8-3EEE44463F27}" destId="{DD8DBB3C-8F38-472B-884A-B530BB2931E8}" srcOrd="6" destOrd="0" presId="urn:microsoft.com/office/officeart/2005/8/layout/default"/>
    <dgm:cxn modelId="{346D87BA-3DBB-44A6-B878-04AF1D25EB3E}" type="presParOf" srcId="{B290B0D4-D611-4EAB-A6E8-3EEE44463F27}" destId="{C9271C6C-44F4-4338-8811-49C4512ED4CD}" srcOrd="7" destOrd="0" presId="urn:microsoft.com/office/officeart/2005/8/layout/default"/>
    <dgm:cxn modelId="{D6336FEC-F5D1-4165-B484-71582090FFBE}" type="presParOf" srcId="{B290B0D4-D611-4EAB-A6E8-3EEE44463F27}" destId="{C2FF9FB4-7B89-4362-A6D5-9681DE37D255}" srcOrd="8" destOrd="0" presId="urn:microsoft.com/office/officeart/2005/8/layout/default"/>
    <dgm:cxn modelId="{CA981AB0-471F-482B-A7CC-C3ECBF694846}" type="presParOf" srcId="{B290B0D4-D611-4EAB-A6E8-3EEE44463F27}" destId="{B40A2557-FA24-413F-8217-368FFCDDBE7C}" srcOrd="9" destOrd="0" presId="urn:microsoft.com/office/officeart/2005/8/layout/default"/>
    <dgm:cxn modelId="{C49EAEEF-AC0E-4D3F-A4F1-5A9B950ACEDD}" type="presParOf" srcId="{B290B0D4-D611-4EAB-A6E8-3EEE44463F27}" destId="{1EBF8959-2ED5-4FED-8862-EA8529DFE14A}" srcOrd="10" destOrd="0" presId="urn:microsoft.com/office/officeart/2005/8/layout/default"/>
    <dgm:cxn modelId="{4C27E110-619D-4ABF-81C0-A17B5A687544}" type="presParOf" srcId="{B290B0D4-D611-4EAB-A6E8-3EEE44463F27}" destId="{00046378-BC0D-4929-9A1E-DC01FCABCF81}" srcOrd="11" destOrd="0" presId="urn:microsoft.com/office/officeart/2005/8/layout/default"/>
    <dgm:cxn modelId="{97BD4051-8150-4F67-9879-21AD89A1F75E}" type="presParOf" srcId="{B290B0D4-D611-4EAB-A6E8-3EEE44463F27}" destId="{74F81990-1B22-4CD5-8EE1-F7AB8344B16B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370F-68E2-4A73-9A66-45B023615915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16E1-0E1E-467E-8338-A3EB6B112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19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370F-68E2-4A73-9A66-45B023615915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16E1-0E1E-467E-8338-A3EB6B112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6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370F-68E2-4A73-9A66-45B023615915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16E1-0E1E-467E-8338-A3EB6B112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27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370F-68E2-4A73-9A66-45B023615915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16E1-0E1E-467E-8338-A3EB6B1120A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9060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370F-68E2-4A73-9A66-45B023615915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16E1-0E1E-467E-8338-A3EB6B112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03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370F-68E2-4A73-9A66-45B023615915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16E1-0E1E-467E-8338-A3EB6B112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55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370F-68E2-4A73-9A66-45B023615915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16E1-0E1E-467E-8338-A3EB6B112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370F-68E2-4A73-9A66-45B023615915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16E1-0E1E-467E-8338-A3EB6B112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98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370F-68E2-4A73-9A66-45B023615915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16E1-0E1E-467E-8338-A3EB6B112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0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370F-68E2-4A73-9A66-45B023615915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16E1-0E1E-467E-8338-A3EB6B112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9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370F-68E2-4A73-9A66-45B023615915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16E1-0E1E-467E-8338-A3EB6B112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1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370F-68E2-4A73-9A66-45B023615915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16E1-0E1E-467E-8338-A3EB6B112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82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370F-68E2-4A73-9A66-45B023615915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16E1-0E1E-467E-8338-A3EB6B112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4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370F-68E2-4A73-9A66-45B023615915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16E1-0E1E-467E-8338-A3EB6B112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5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370F-68E2-4A73-9A66-45B023615915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16E1-0E1E-467E-8338-A3EB6B112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2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370F-68E2-4A73-9A66-45B023615915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16E1-0E1E-467E-8338-A3EB6B112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47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370F-68E2-4A73-9A66-45B023615915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16E1-0E1E-467E-8338-A3EB6B112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5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651370F-68E2-4A73-9A66-45B023615915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C16E1-0E1E-467E-8338-A3EB6B112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95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ebfa.ir/wp-content/uploads/2015/03/besm_88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1340768"/>
            <a:ext cx="483472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38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000" dirty="0" smtClean="0">
                <a:cs typeface="2  Titr" panose="00000700000000000000" pitchFamily="2" charset="-78"/>
              </a:rPr>
              <a:t>درصد تحقق اهداف کلی </a:t>
            </a:r>
            <a:endParaRPr lang="en-US" sz="4000" dirty="0">
              <a:cs typeface="2  Titr" panose="00000700000000000000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981201"/>
              </p:ext>
            </p:extLst>
          </p:nvPr>
        </p:nvGraphicFramePr>
        <p:xfrm>
          <a:off x="325821" y="1933903"/>
          <a:ext cx="11661740" cy="480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982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000" dirty="0" smtClean="0">
                <a:cs typeface="2  Titr" panose="00000700000000000000" pitchFamily="2" charset="-78"/>
              </a:rPr>
              <a:t>وضعیت تحقق اهداف کمی از نظر تعداد </a:t>
            </a:r>
            <a:endParaRPr lang="en-US" sz="4000" dirty="0">
              <a:cs typeface="2  Titr" panose="00000700000000000000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866536"/>
              </p:ext>
            </p:extLst>
          </p:nvPr>
        </p:nvGraphicFramePr>
        <p:xfrm>
          <a:off x="198820" y="1904781"/>
          <a:ext cx="118872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788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2  Titr" panose="00000700000000000000" pitchFamily="2" charset="-78"/>
              </a:rPr>
              <a:t>درصد تحقق اهداف کمی</a:t>
            </a:r>
            <a:endParaRPr lang="en-US" dirty="0">
              <a:cs typeface="2  Titr" panose="00000700000000000000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666649"/>
              </p:ext>
            </p:extLst>
          </p:nvPr>
        </p:nvGraphicFramePr>
        <p:xfrm>
          <a:off x="409903" y="1807778"/>
          <a:ext cx="11319642" cy="4887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496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952" y="973668"/>
            <a:ext cx="10184524" cy="706964"/>
          </a:xfrm>
        </p:spPr>
        <p:txBody>
          <a:bodyPr/>
          <a:lstStyle/>
          <a:p>
            <a:pPr algn="ctr"/>
            <a:r>
              <a:rPr lang="fa-IR" dirty="0" smtClean="0">
                <a:cs typeface="2  Titr" panose="00000700000000000000" pitchFamily="2" charset="-78"/>
              </a:rPr>
              <a:t>تحقق برنامه ها از نظر تعداد </a:t>
            </a:r>
            <a:endParaRPr lang="en-US" dirty="0">
              <a:cs typeface="2  Titr" panose="00000700000000000000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333703"/>
              </p:ext>
            </p:extLst>
          </p:nvPr>
        </p:nvGraphicFramePr>
        <p:xfrm>
          <a:off x="147145" y="1986455"/>
          <a:ext cx="11193517" cy="4561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360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2  Titr" panose="00000700000000000000" pitchFamily="2" charset="-78"/>
              </a:rPr>
              <a:t>وضعیت برنامه های دانشکده از نظر درصد تحقق</a:t>
            </a:r>
            <a:endParaRPr lang="en-US" dirty="0">
              <a:cs typeface="2  Titr" panose="00000700000000000000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328249"/>
              </p:ext>
            </p:extLst>
          </p:nvPr>
        </p:nvGraphicFramePr>
        <p:xfrm>
          <a:off x="325822" y="1818290"/>
          <a:ext cx="11634950" cy="4593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823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2  Titr" panose="00000700000000000000" pitchFamily="2" charset="-78"/>
              </a:rPr>
              <a:t>وضعیت </a:t>
            </a:r>
            <a:r>
              <a:rPr lang="fa-IR" dirty="0" smtClean="0">
                <a:cs typeface="2  Titr" panose="00000700000000000000" pitchFamily="2" charset="-78"/>
              </a:rPr>
              <a:t>فعالیتهای </a:t>
            </a:r>
            <a:r>
              <a:rPr lang="fa-IR" dirty="0">
                <a:cs typeface="2  Titr" panose="00000700000000000000" pitchFamily="2" charset="-78"/>
              </a:rPr>
              <a:t>دانشکده از </a:t>
            </a:r>
            <a:r>
              <a:rPr lang="fa-IR" dirty="0" smtClean="0">
                <a:cs typeface="2  Titr" panose="00000700000000000000" pitchFamily="2" charset="-78"/>
              </a:rPr>
              <a:t>نظرتعداد تحقق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154406"/>
              </p:ext>
            </p:extLst>
          </p:nvPr>
        </p:nvGraphicFramePr>
        <p:xfrm>
          <a:off x="346841" y="1975945"/>
          <a:ext cx="11424745" cy="4614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398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849377" cy="706964"/>
          </a:xfrm>
        </p:spPr>
        <p:txBody>
          <a:bodyPr/>
          <a:lstStyle/>
          <a:p>
            <a:pPr algn="ctr"/>
            <a:r>
              <a:rPr lang="fa-IR" dirty="0">
                <a:cs typeface="2  Titr" panose="00000700000000000000" pitchFamily="2" charset="-78"/>
              </a:rPr>
              <a:t>وضعیت </a:t>
            </a:r>
            <a:r>
              <a:rPr lang="fa-IR" dirty="0" smtClean="0">
                <a:cs typeface="2  Titr" panose="00000700000000000000" pitchFamily="2" charset="-78"/>
              </a:rPr>
              <a:t>فعالیتهای </a:t>
            </a:r>
            <a:r>
              <a:rPr lang="fa-IR" dirty="0">
                <a:cs typeface="2  Titr" panose="00000700000000000000" pitchFamily="2" charset="-78"/>
              </a:rPr>
              <a:t>دانشکده از نظر درصد تحقق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763752"/>
              </p:ext>
            </p:extLst>
          </p:nvPr>
        </p:nvGraphicFramePr>
        <p:xfrm>
          <a:off x="515008" y="1797269"/>
          <a:ext cx="11235558" cy="4614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028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541" y="940214"/>
            <a:ext cx="9445083" cy="706964"/>
          </a:xfrm>
        </p:spPr>
        <p:txBody>
          <a:bodyPr/>
          <a:lstStyle/>
          <a:p>
            <a:pPr algn="ctr"/>
            <a:r>
              <a:rPr lang="fa-IR" dirty="0" smtClean="0">
                <a:cs typeface="2  Titr" panose="00000700000000000000" pitchFamily="2" charset="-78"/>
              </a:rPr>
              <a:t>مقایسه درصد تحقق سه ماهه اول دوم وسوم وچهارم 97 </a:t>
            </a:r>
            <a:endParaRPr lang="en-US" dirty="0">
              <a:cs typeface="2  Titr" panose="00000700000000000000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160444"/>
              </p:ext>
            </p:extLst>
          </p:nvPr>
        </p:nvGraphicFramePr>
        <p:xfrm>
          <a:off x="546410" y="2085278"/>
          <a:ext cx="10917044" cy="451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218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360" y="714703"/>
            <a:ext cx="10363200" cy="965929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/>
              <a:t>مقایسه در صد تحقق سه ماهه اول ودوم سوم وچهارم </a:t>
            </a:r>
            <a:br>
              <a:rPr lang="fa-IR" dirty="0"/>
            </a:br>
            <a:r>
              <a:rPr lang="fa-IR" dirty="0" smtClean="0">
                <a:cs typeface="2  Titr" panose="00000700000000000000" pitchFamily="2" charset="-78"/>
              </a:rPr>
              <a:t>دانشکده</a:t>
            </a:r>
            <a:endParaRPr lang="en-US" dirty="0">
              <a:cs typeface="2  Titr" panose="00000700000000000000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2408854"/>
              </p:ext>
            </p:extLst>
          </p:nvPr>
        </p:nvGraphicFramePr>
        <p:xfrm>
          <a:off x="430924" y="2123090"/>
          <a:ext cx="11267090" cy="440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535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46233"/>
            <a:ext cx="9838867" cy="1240221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/>
              <a:t>مقایسه در صد تحقق سه ماهه اول ودوم سوم وچهارم </a:t>
            </a:r>
            <a:br>
              <a:rPr lang="fa-IR" dirty="0" smtClean="0"/>
            </a:br>
            <a:r>
              <a:rPr lang="fa-IR" dirty="0" smtClean="0">
                <a:cs typeface="2  Titr" panose="00000700000000000000" pitchFamily="2" charset="-78"/>
              </a:rPr>
              <a:t>آموزش</a:t>
            </a:r>
            <a:r>
              <a:rPr lang="fa-IR" dirty="0" smtClean="0"/>
              <a:t>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66371"/>
              </p:ext>
            </p:extLst>
          </p:nvPr>
        </p:nvGraphicFramePr>
        <p:xfrm>
          <a:off x="578070" y="2228193"/>
          <a:ext cx="10752082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110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443" y="273269"/>
            <a:ext cx="9480330" cy="5454869"/>
          </a:xfrm>
        </p:spPr>
        <p:txBody>
          <a:bodyPr anchor="ctr"/>
          <a:lstStyle/>
          <a:p>
            <a:pPr algn="ctr"/>
            <a:r>
              <a:rPr lang="fa-IR" dirty="0" smtClean="0">
                <a:cs typeface="2  Titr" panose="00000700000000000000" pitchFamily="2" charset="-78"/>
              </a:rPr>
              <a:t>گزارش برنامه عملیاتی سال 97 دانشکده علوم پزشکی مراغه </a:t>
            </a:r>
            <a:endParaRPr lang="en-US" dirty="0">
              <a:cs typeface="2 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58" y="5176773"/>
            <a:ext cx="9281818" cy="861420"/>
          </a:xfrm>
        </p:spPr>
        <p:txBody>
          <a:bodyPr/>
          <a:lstStyle/>
          <a:p>
            <a:pPr algn="ctr"/>
            <a:r>
              <a:rPr lang="fa-IR" dirty="0" smtClean="0"/>
              <a:t>دبیرخانه هیات امنا وبرنامه عملیاتی دانشکده علوم پزشکی مراغه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13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335682" cy="1400530"/>
          </a:xfrm>
        </p:spPr>
        <p:txBody>
          <a:bodyPr/>
          <a:lstStyle/>
          <a:p>
            <a:pPr algn="ctr"/>
            <a:r>
              <a:rPr lang="fa-IR" dirty="0"/>
              <a:t>مقایسه در صد تحقق سه ماهه اول ودوم سوم وچهارم </a:t>
            </a:r>
            <a:br>
              <a:rPr lang="fa-IR" dirty="0"/>
            </a:br>
            <a:r>
              <a:rPr lang="fa-IR" sz="3600" dirty="0" smtClean="0">
                <a:cs typeface="2  Titr" panose="00000700000000000000" pitchFamily="2" charset="-78"/>
              </a:rPr>
              <a:t>فرهنگی دانشجویی</a:t>
            </a:r>
            <a:endParaRPr lang="en-US" sz="3600" dirty="0">
              <a:cs typeface="2  Titr" panose="00000700000000000000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170135"/>
              </p:ext>
            </p:extLst>
          </p:nvPr>
        </p:nvGraphicFramePr>
        <p:xfrm>
          <a:off x="283778" y="1853249"/>
          <a:ext cx="11698015" cy="4568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6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409255" cy="1400530"/>
          </a:xfrm>
        </p:spPr>
        <p:txBody>
          <a:bodyPr/>
          <a:lstStyle/>
          <a:p>
            <a:pPr algn="ctr"/>
            <a:r>
              <a:rPr lang="fa-IR" dirty="0"/>
              <a:t>مقایسه در صد تحقق سه ماهه اول ودوم سوم وچهارم </a:t>
            </a:r>
            <a:br>
              <a:rPr lang="fa-IR" dirty="0"/>
            </a:br>
            <a:r>
              <a:rPr lang="fa-IR" sz="3600" dirty="0" smtClean="0">
                <a:cs typeface="2  Titr" panose="00000700000000000000" pitchFamily="2" charset="-78"/>
              </a:rPr>
              <a:t>تحقیقات وفناوری</a:t>
            </a:r>
            <a:endParaRPr lang="en-US" sz="3600" dirty="0">
              <a:cs typeface="2  Titr" panose="00000700000000000000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719416"/>
              </p:ext>
            </p:extLst>
          </p:nvPr>
        </p:nvGraphicFramePr>
        <p:xfrm>
          <a:off x="325438" y="1944688"/>
          <a:ext cx="11561762" cy="454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275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291" y="683736"/>
            <a:ext cx="10308500" cy="1033552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/>
              <a:t>مقایسه در صد تحقق سه ماهه اول ودوم سوم وچهارم </a:t>
            </a:r>
            <a:br>
              <a:rPr lang="fa-IR" dirty="0"/>
            </a:br>
            <a:r>
              <a:rPr lang="fa-IR" dirty="0" smtClean="0">
                <a:cs typeface="2  Titr" panose="00000700000000000000" pitchFamily="2" charset="-78"/>
              </a:rPr>
              <a:t>پرستاری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064704"/>
              </p:ext>
            </p:extLst>
          </p:nvPr>
        </p:nvGraphicFramePr>
        <p:xfrm>
          <a:off x="662537" y="2128473"/>
          <a:ext cx="11256579" cy="4183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375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669" y="334536"/>
            <a:ext cx="10292575" cy="1048215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/>
              <a:t>مقایسه در صد تحقق سه ماهه اول ودوم سوم وچهارم </a:t>
            </a:r>
            <a:br>
              <a:rPr lang="fa-IR" dirty="0"/>
            </a:br>
            <a:r>
              <a:rPr lang="fa-IR" dirty="0" smtClean="0">
                <a:cs typeface="2  Titr" panose="00000700000000000000" pitchFamily="2" charset="-78"/>
              </a:rPr>
              <a:t>مشارکتهای اجتماعی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632259"/>
              </p:ext>
            </p:extLst>
          </p:nvPr>
        </p:nvGraphicFramePr>
        <p:xfrm>
          <a:off x="423746" y="1873405"/>
          <a:ext cx="11218127" cy="4806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154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15268" cy="1400530"/>
          </a:xfrm>
        </p:spPr>
        <p:txBody>
          <a:bodyPr/>
          <a:lstStyle/>
          <a:p>
            <a:pPr algn="ctr"/>
            <a:r>
              <a:rPr lang="fa-IR" dirty="0"/>
              <a:t>مقایسه در صد تحقق سه ماهه اول ودوم سوم وچهارم </a:t>
            </a:r>
            <a:br>
              <a:rPr lang="fa-IR" dirty="0"/>
            </a:br>
            <a:r>
              <a:rPr lang="fa-IR" dirty="0" smtClean="0">
                <a:cs typeface="2  Titr" panose="00000700000000000000" pitchFamily="2" charset="-78"/>
              </a:rPr>
              <a:t>توسعه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04270"/>
              </p:ext>
            </p:extLst>
          </p:nvPr>
        </p:nvGraphicFramePr>
        <p:xfrm>
          <a:off x="273269" y="1776248"/>
          <a:ext cx="11508828" cy="4866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423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104454" cy="1400530"/>
          </a:xfrm>
        </p:spPr>
        <p:txBody>
          <a:bodyPr/>
          <a:lstStyle/>
          <a:p>
            <a:pPr algn="ctr"/>
            <a:r>
              <a:rPr lang="fa-IR" dirty="0"/>
              <a:t>مقایسه در صد تحقق سه ماهه اول ودوم سوم وچهارم </a:t>
            </a:r>
            <a:br>
              <a:rPr lang="fa-IR" dirty="0"/>
            </a:br>
            <a:r>
              <a:rPr lang="fa-IR" dirty="0" smtClean="0">
                <a:cs typeface="2  Titr" panose="00000700000000000000" pitchFamily="2" charset="-78"/>
              </a:rPr>
              <a:t>بازرسی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490696"/>
              </p:ext>
            </p:extLst>
          </p:nvPr>
        </p:nvGraphicFramePr>
        <p:xfrm>
          <a:off x="430924" y="2052638"/>
          <a:ext cx="11319641" cy="4484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274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09558" cy="1400530"/>
          </a:xfrm>
        </p:spPr>
        <p:txBody>
          <a:bodyPr/>
          <a:lstStyle/>
          <a:p>
            <a:pPr algn="ctr"/>
            <a:r>
              <a:rPr lang="fa-IR" dirty="0"/>
              <a:t>مقایسه در صد تحقق سه ماهه اول ودوم سوم وچهارم </a:t>
            </a:r>
            <a:br>
              <a:rPr lang="fa-IR" dirty="0"/>
            </a:br>
            <a:r>
              <a:rPr lang="fa-IR" dirty="0" smtClean="0">
                <a:cs typeface="2  Titr" panose="00000700000000000000" pitchFamily="2" charset="-78"/>
              </a:rPr>
              <a:t>حراست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1777095"/>
              </p:ext>
            </p:extLst>
          </p:nvPr>
        </p:nvGraphicFramePr>
        <p:xfrm>
          <a:off x="441325" y="1713186"/>
          <a:ext cx="11266488" cy="480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70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99351" cy="1400530"/>
          </a:xfrm>
        </p:spPr>
        <p:txBody>
          <a:bodyPr/>
          <a:lstStyle/>
          <a:p>
            <a:pPr algn="ctr"/>
            <a:r>
              <a:rPr lang="fa-IR" dirty="0"/>
              <a:t>مقایسه در صد تحقق سه ماهه اول ودوم سوم وچهارم </a:t>
            </a:r>
            <a:br>
              <a:rPr lang="fa-IR" dirty="0"/>
            </a:br>
            <a:r>
              <a:rPr lang="fa-IR" dirty="0" smtClean="0">
                <a:cs typeface="2  Titr" panose="00000700000000000000" pitchFamily="2" charset="-78"/>
              </a:rPr>
              <a:t>بهداشت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285464"/>
              </p:ext>
            </p:extLst>
          </p:nvPr>
        </p:nvGraphicFramePr>
        <p:xfrm>
          <a:off x="646113" y="1954213"/>
          <a:ext cx="11156950" cy="4519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368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26082" cy="1400530"/>
          </a:xfrm>
        </p:spPr>
        <p:txBody>
          <a:bodyPr/>
          <a:lstStyle/>
          <a:p>
            <a:pPr algn="ctr"/>
            <a:r>
              <a:rPr lang="fa-IR" dirty="0"/>
              <a:t>مقایسه در صد تحقق سه ماهه اول ودوم سوم وچهارم </a:t>
            </a:r>
            <a:br>
              <a:rPr lang="fa-IR" dirty="0"/>
            </a:br>
            <a:r>
              <a:rPr lang="fa-IR" dirty="0" smtClean="0">
                <a:cs typeface="2  Titr" panose="00000700000000000000" pitchFamily="2" charset="-78"/>
              </a:rPr>
              <a:t>درمان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925757"/>
              </p:ext>
            </p:extLst>
          </p:nvPr>
        </p:nvGraphicFramePr>
        <p:xfrm>
          <a:off x="504497" y="1933904"/>
          <a:ext cx="11403724" cy="4446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50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30579" cy="1400530"/>
          </a:xfrm>
        </p:spPr>
        <p:txBody>
          <a:bodyPr/>
          <a:lstStyle/>
          <a:p>
            <a:pPr algn="ctr"/>
            <a:r>
              <a:rPr lang="fa-IR" dirty="0"/>
              <a:t>مقایسه در صد تحقق سه ماهه اول ودوم سوم وچهارم </a:t>
            </a:r>
            <a:br>
              <a:rPr lang="fa-IR" dirty="0"/>
            </a:br>
            <a:r>
              <a:rPr lang="fa-IR" dirty="0" smtClean="0">
                <a:cs typeface="2  Titr" panose="00000700000000000000" pitchFamily="2" charset="-78"/>
              </a:rPr>
              <a:t>غذا دارو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345339"/>
              </p:ext>
            </p:extLst>
          </p:nvPr>
        </p:nvGraphicFramePr>
        <p:xfrm>
          <a:off x="484188" y="1853247"/>
          <a:ext cx="11109325" cy="4694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16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3678" y="702527"/>
            <a:ext cx="10894742" cy="5542155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38999"/>
              </p:ext>
            </p:extLst>
          </p:nvPr>
        </p:nvGraphicFramePr>
        <p:xfrm>
          <a:off x="568712" y="514874"/>
          <a:ext cx="11039708" cy="69007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3251">
                  <a:extLst>
                    <a:ext uri="{9D8B030D-6E8A-4147-A177-3AD203B41FA5}">
                      <a16:colId xmlns:a16="http://schemas.microsoft.com/office/drawing/2014/main" xmlns="" val="2169665047"/>
                    </a:ext>
                  </a:extLst>
                </a:gridCol>
                <a:gridCol w="1492734">
                  <a:extLst>
                    <a:ext uri="{9D8B030D-6E8A-4147-A177-3AD203B41FA5}">
                      <a16:colId xmlns:a16="http://schemas.microsoft.com/office/drawing/2014/main" xmlns="" val="2476812644"/>
                    </a:ext>
                  </a:extLst>
                </a:gridCol>
                <a:gridCol w="1641165">
                  <a:extLst>
                    <a:ext uri="{9D8B030D-6E8A-4147-A177-3AD203B41FA5}">
                      <a16:colId xmlns:a16="http://schemas.microsoft.com/office/drawing/2014/main" xmlns="" val="1207105592"/>
                    </a:ext>
                  </a:extLst>
                </a:gridCol>
                <a:gridCol w="1343251">
                  <a:extLst>
                    <a:ext uri="{9D8B030D-6E8A-4147-A177-3AD203B41FA5}">
                      <a16:colId xmlns:a16="http://schemas.microsoft.com/office/drawing/2014/main" xmlns="" val="3255798437"/>
                    </a:ext>
                  </a:extLst>
                </a:gridCol>
                <a:gridCol w="1491682">
                  <a:extLst>
                    <a:ext uri="{9D8B030D-6E8A-4147-A177-3AD203B41FA5}">
                      <a16:colId xmlns:a16="http://schemas.microsoft.com/office/drawing/2014/main" xmlns="" val="1351028610"/>
                    </a:ext>
                  </a:extLst>
                </a:gridCol>
                <a:gridCol w="1343251">
                  <a:extLst>
                    <a:ext uri="{9D8B030D-6E8A-4147-A177-3AD203B41FA5}">
                      <a16:colId xmlns:a16="http://schemas.microsoft.com/office/drawing/2014/main" xmlns="" val="3959772080"/>
                    </a:ext>
                  </a:extLst>
                </a:gridCol>
                <a:gridCol w="2384374">
                  <a:extLst>
                    <a:ext uri="{9D8B030D-6E8A-4147-A177-3AD203B41FA5}">
                      <a16:colId xmlns:a16="http://schemas.microsoft.com/office/drawing/2014/main" xmlns="" val="2147026340"/>
                    </a:ext>
                  </a:extLst>
                </a:gridCol>
              </a:tblGrid>
              <a:tr h="66228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2  Titr" panose="00000700000000000000" pitchFamily="2" charset="-78"/>
                        </a:rPr>
                        <a:t>درصد انطباق به خوداظهاری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2  Titr" panose="00000700000000000000" pitchFamily="2" charset="-78"/>
                        </a:rPr>
                        <a:t>درصد خوداظهاری به بازه ثبت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effectLst/>
                          <a:cs typeface="2  Titr" panose="00000700000000000000" pitchFamily="2" charset="-78"/>
                        </a:rPr>
                        <a:t>ارزیابی</a:t>
                      </a:r>
                      <a:r>
                        <a:rPr lang="fa-IR" sz="1400" dirty="0" smtClean="0">
                          <a:effectLst/>
                          <a:cs typeface="2  Titr" panose="00000700000000000000" pitchFamily="2" charset="-78"/>
                        </a:rPr>
                        <a:t> انطباق </a:t>
                      </a:r>
                      <a:r>
                        <a:rPr lang="ar-SA" sz="1400" dirty="0" smtClean="0">
                          <a:effectLst/>
                          <a:cs typeface="2  Titr" panose="00000700000000000000" pitchFamily="2" charset="-78"/>
                        </a:rPr>
                        <a:t> </a:t>
                      </a:r>
                      <a:r>
                        <a:rPr lang="ar-SA" sz="1400" dirty="0">
                          <a:effectLst/>
                          <a:cs typeface="2  Titr" panose="00000700000000000000" pitchFamily="2" charset="-78"/>
                        </a:rPr>
                        <a:t>شده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2  Titr" panose="00000700000000000000" pitchFamily="2" charset="-78"/>
                        </a:rPr>
                        <a:t>خوداظهاری شده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2  Titr" panose="00000700000000000000" pitchFamily="2" charset="-78"/>
                        </a:rPr>
                        <a:t>فعالیتهای در بازه ثبت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2  Titr" panose="00000700000000000000" pitchFamily="2" charset="-78"/>
                        </a:rPr>
                        <a:t>تعداد کل فعالیت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2  Titr" panose="00000700000000000000" pitchFamily="2" charset="-78"/>
                        </a:rPr>
                        <a:t>واحد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 anchor="ctr"/>
                </a:tc>
                <a:extLst>
                  <a:ext uri="{0D108BD9-81ED-4DB2-BD59-A6C34878D82A}">
                    <a16:rowId xmlns:a16="http://schemas.microsoft.com/office/drawing/2014/main" xmlns="" val="3461095397"/>
                  </a:ext>
                </a:extLst>
              </a:tr>
              <a:tr h="34592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effectLst/>
                          <a:cs typeface="2  Titr" panose="00000700000000000000" pitchFamily="2" charset="-78"/>
                        </a:rPr>
                        <a:t>9</a:t>
                      </a:r>
                      <a:r>
                        <a:rPr lang="fa-IR" sz="1800" dirty="0" smtClean="0">
                          <a:effectLst/>
                          <a:cs typeface="2  Titr" panose="00000700000000000000" pitchFamily="2" charset="-78"/>
                        </a:rPr>
                        <a:t>9</a:t>
                      </a:r>
                      <a:r>
                        <a:rPr lang="ar-SA" sz="1800" dirty="0" smtClean="0">
                          <a:effectLst/>
                          <a:cs typeface="2  Titr" panose="00000700000000000000" pitchFamily="2" charset="-78"/>
                        </a:rPr>
                        <a:t>.</a:t>
                      </a:r>
                      <a:r>
                        <a:rPr lang="fa-IR" sz="1800" dirty="0" smtClean="0">
                          <a:effectLst/>
                          <a:cs typeface="2  Titr" panose="00000700000000000000" pitchFamily="2" charset="-78"/>
                        </a:rPr>
                        <a:t>17</a:t>
                      </a:r>
                      <a:r>
                        <a:rPr lang="ar-SA" sz="1800" dirty="0" smtClean="0">
                          <a:effectLst/>
                          <a:cs typeface="2  Titr" panose="00000700000000000000" pitchFamily="2" charset="-78"/>
                        </a:rPr>
                        <a:t> </a:t>
                      </a:r>
                      <a:r>
                        <a:rPr lang="ar-SA" sz="1800" dirty="0">
                          <a:effectLst/>
                          <a:cs typeface="2  Titr" panose="00000700000000000000" pitchFamily="2" charset="-78"/>
                        </a:rPr>
                        <a:t>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2  Titr" panose="00000700000000000000" pitchFamily="2" charset="-78"/>
                        </a:rPr>
                        <a:t>97/85</a:t>
                      </a:r>
                      <a:r>
                        <a:rPr lang="fa-I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2  Titr" panose="00000700000000000000" pitchFamily="2" charset="-78"/>
                        </a:rPr>
                        <a:t> %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2  Titr" panose="00000700000000000000" pitchFamily="2" charset="-78"/>
                        </a:rPr>
                        <a:t>724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2  Titr" panose="00000700000000000000" pitchFamily="2" charset="-78"/>
                        </a:rPr>
                        <a:t>730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2  Titr" panose="00000700000000000000" pitchFamily="2" charset="-78"/>
                        </a:rPr>
                        <a:t>746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2  Titr" panose="00000700000000000000" pitchFamily="2" charset="-78"/>
                        </a:rPr>
                        <a:t>1453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دانشکده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extLst>
                  <a:ext uri="{0D108BD9-81ED-4DB2-BD59-A6C34878D82A}">
                    <a16:rowId xmlns:a16="http://schemas.microsoft.com/office/drawing/2014/main" xmlns="" val="4171664634"/>
                  </a:ext>
                </a:extLst>
              </a:tr>
              <a:tr h="24007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2  Titr" panose="00000700000000000000" pitchFamily="2" charset="-78"/>
                        </a:rPr>
                        <a:t>100</a:t>
                      </a:r>
                      <a:r>
                        <a:rPr lang="ar-SA" sz="1800" dirty="0" smtClean="0">
                          <a:effectLst/>
                          <a:cs typeface="2  Titr" panose="00000700000000000000" pitchFamily="2" charset="-78"/>
                        </a:rPr>
                        <a:t> </a:t>
                      </a:r>
                      <a:r>
                        <a:rPr lang="ar-SA" sz="1800" dirty="0">
                          <a:effectLst/>
                          <a:cs typeface="2  Titr" panose="00000700000000000000" pitchFamily="2" charset="-78"/>
                        </a:rPr>
                        <a:t>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effectLst/>
                          <a:cs typeface="2  Titr" panose="00000700000000000000" pitchFamily="2" charset="-78"/>
                        </a:rPr>
                        <a:t>9</a:t>
                      </a:r>
                      <a:r>
                        <a:rPr lang="fa-IR" sz="1800" dirty="0" smtClean="0">
                          <a:effectLst/>
                          <a:cs typeface="2  Titr" panose="00000700000000000000" pitchFamily="2" charset="-78"/>
                        </a:rPr>
                        <a:t>9</a:t>
                      </a:r>
                      <a:r>
                        <a:rPr lang="ar-SA" sz="1800" dirty="0" smtClean="0">
                          <a:effectLst/>
                          <a:cs typeface="2  Titr" panose="00000700000000000000" pitchFamily="2" charset="-78"/>
                        </a:rPr>
                        <a:t>.</a:t>
                      </a:r>
                      <a:r>
                        <a:rPr lang="fa-IR" sz="1800" dirty="0" smtClean="0">
                          <a:effectLst/>
                          <a:cs typeface="2  Titr" panose="00000700000000000000" pitchFamily="2" charset="-78"/>
                        </a:rPr>
                        <a:t>62</a:t>
                      </a:r>
                      <a:r>
                        <a:rPr lang="ar-SA" sz="1800" dirty="0" smtClean="0">
                          <a:effectLst/>
                          <a:cs typeface="2  Titr" panose="00000700000000000000" pitchFamily="2" charset="-78"/>
                        </a:rPr>
                        <a:t> </a:t>
                      </a:r>
                      <a:r>
                        <a:rPr lang="ar-SA" sz="1800" dirty="0">
                          <a:effectLst/>
                          <a:cs typeface="2  Titr" panose="00000700000000000000" pitchFamily="2" charset="-78"/>
                        </a:rPr>
                        <a:t>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latin typeface="+mn-lt"/>
                          <a:ea typeface="+mn-ea"/>
                          <a:cs typeface="2  Titr" panose="00000700000000000000" pitchFamily="2" charset="-78"/>
                        </a:rPr>
                        <a:t>261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2  Titr" panose="00000700000000000000" pitchFamily="2" charset="-78"/>
                        </a:rPr>
                        <a:t>261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2  Titr" panose="00000700000000000000" pitchFamily="2" charset="-78"/>
                        </a:rPr>
                        <a:t>262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552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بهداشت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extLst>
                  <a:ext uri="{0D108BD9-81ED-4DB2-BD59-A6C34878D82A}">
                    <a16:rowId xmlns:a16="http://schemas.microsoft.com/office/drawing/2014/main" xmlns="" val="2905853117"/>
                  </a:ext>
                </a:extLst>
              </a:tr>
              <a:tr h="24007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2  Titr" panose="00000700000000000000" pitchFamily="2" charset="-78"/>
                        </a:rPr>
                        <a:t>100</a:t>
                      </a:r>
                      <a:r>
                        <a:rPr lang="ar-SA" sz="1800" dirty="0" smtClean="0">
                          <a:effectLst/>
                          <a:cs typeface="2  Titr" panose="00000700000000000000" pitchFamily="2" charset="-78"/>
                        </a:rPr>
                        <a:t> </a:t>
                      </a:r>
                      <a:r>
                        <a:rPr lang="ar-SA" sz="1800" dirty="0">
                          <a:effectLst/>
                          <a:cs typeface="2  Titr" panose="00000700000000000000" pitchFamily="2" charset="-78"/>
                        </a:rPr>
                        <a:t>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2  Titr" panose="00000700000000000000" pitchFamily="2" charset="-78"/>
                        </a:rPr>
                        <a:t>100</a:t>
                      </a:r>
                      <a:r>
                        <a:rPr lang="ar-SA" sz="1800" dirty="0" smtClean="0">
                          <a:effectLst/>
                          <a:cs typeface="2  Titr" panose="00000700000000000000" pitchFamily="2" charset="-78"/>
                        </a:rPr>
                        <a:t>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2  Titr" panose="00000700000000000000" pitchFamily="2" charset="-78"/>
                        </a:rPr>
                        <a:t>62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2  Titr" panose="00000700000000000000" pitchFamily="2" charset="-78"/>
                        </a:rPr>
                        <a:t>62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2  Titr" panose="00000700000000000000" pitchFamily="2" charset="-78"/>
                        </a:rPr>
                        <a:t>62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2  Titr" panose="00000700000000000000" pitchFamily="2" charset="-78"/>
                        </a:rPr>
                        <a:t>106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درمان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extLst>
                  <a:ext uri="{0D108BD9-81ED-4DB2-BD59-A6C34878D82A}">
                    <a16:rowId xmlns:a16="http://schemas.microsoft.com/office/drawing/2014/main" xmlns="" val="3881757004"/>
                  </a:ext>
                </a:extLst>
              </a:tr>
              <a:tr h="24007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100 %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2  Titr" panose="00000700000000000000" pitchFamily="2" charset="-78"/>
                        </a:rPr>
                        <a:t>100</a:t>
                      </a:r>
                      <a:r>
                        <a:rPr lang="ar-S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2  Titr" panose="00000700000000000000" pitchFamily="2" charset="-78"/>
                        </a:rPr>
                        <a:t> </a:t>
                      </a:r>
                      <a:r>
                        <a:rPr lang="ar-S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2  Titr" panose="00000700000000000000" pitchFamily="2" charset="-78"/>
                        </a:rPr>
                        <a:t>%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2  Titr" panose="00000700000000000000" pitchFamily="2" charset="-78"/>
                        </a:rPr>
                        <a:t>69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2  Titr" panose="00000700000000000000" pitchFamily="2" charset="-78"/>
                        </a:rPr>
                        <a:t>69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2  Titr" panose="00000700000000000000" pitchFamily="2" charset="-78"/>
                        </a:rPr>
                        <a:t>69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2  Titr" panose="00000700000000000000" pitchFamily="2" charset="-78"/>
                        </a:rPr>
                        <a:t>134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غذا دارو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extLst>
                  <a:ext uri="{0D108BD9-81ED-4DB2-BD59-A6C34878D82A}">
                    <a16:rowId xmlns:a16="http://schemas.microsoft.com/office/drawing/2014/main" xmlns="" val="1031362196"/>
                  </a:ext>
                </a:extLst>
              </a:tr>
              <a:tr h="24007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2  Titr" panose="00000700000000000000" pitchFamily="2" charset="-78"/>
                        </a:rPr>
                        <a:t>100%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2  Titr" panose="00000700000000000000" pitchFamily="2" charset="-78"/>
                        </a:rPr>
                        <a:t>100%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2  Titr" panose="00000700000000000000" pitchFamily="2" charset="-78"/>
                        </a:rPr>
                        <a:t>6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2  Titr" panose="00000700000000000000" pitchFamily="2" charset="-78"/>
                        </a:rPr>
                        <a:t>6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2  Titr" panose="00000700000000000000" pitchFamily="2" charset="-78"/>
                        </a:rPr>
                        <a:t>6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آموزش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extLst>
                  <a:ext uri="{0D108BD9-81ED-4DB2-BD59-A6C34878D82A}">
                    <a16:rowId xmlns:a16="http://schemas.microsoft.com/office/drawing/2014/main" xmlns="" val="521101306"/>
                  </a:ext>
                </a:extLst>
              </a:tr>
              <a:tr h="240079"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2  Titr" panose="00000700000000000000" pitchFamily="2" charset="-78"/>
                        </a:rPr>
                        <a:t>100 %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effectLst/>
                          <a:cs typeface="2  Titr" panose="00000700000000000000" pitchFamily="2" charset="-78"/>
                        </a:rPr>
                        <a:t>100%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2  Titr" panose="00000700000000000000" pitchFamily="2" charset="-78"/>
                        </a:rPr>
                        <a:t>58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2  Titr" panose="00000700000000000000" pitchFamily="2" charset="-78"/>
                        </a:rPr>
                        <a:t>58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2  Titr" panose="00000700000000000000" pitchFamily="2" charset="-78"/>
                        </a:rPr>
                        <a:t>58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2  Titr" panose="00000700000000000000" pitchFamily="2" charset="-78"/>
                        </a:rPr>
                        <a:t>70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تحقیقات وفناوری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extLst>
                  <a:ext uri="{0D108BD9-81ED-4DB2-BD59-A6C34878D82A}">
                    <a16:rowId xmlns:a16="http://schemas.microsoft.com/office/drawing/2014/main" xmlns="" val="2372529304"/>
                  </a:ext>
                </a:extLst>
              </a:tr>
              <a:tr h="24007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100 %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2  Titr" panose="00000700000000000000" pitchFamily="2" charset="-78"/>
                        </a:rPr>
                        <a:t>85.5</a:t>
                      </a:r>
                      <a:r>
                        <a:rPr lang="ar-SA" sz="1800" dirty="0" smtClean="0">
                          <a:effectLst/>
                          <a:cs typeface="2  Titr" panose="00000700000000000000" pitchFamily="2" charset="-78"/>
                        </a:rPr>
                        <a:t> </a:t>
                      </a:r>
                      <a:r>
                        <a:rPr lang="ar-SA" sz="1800" dirty="0">
                          <a:effectLst/>
                          <a:cs typeface="2  Titr" panose="00000700000000000000" pitchFamily="2" charset="-78"/>
                        </a:rPr>
                        <a:t>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2  Titr" panose="00000700000000000000" pitchFamily="2" charset="-78"/>
                        </a:rPr>
                        <a:t>59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latin typeface="+mn-lt"/>
                          <a:ea typeface="+mn-ea"/>
                          <a:cs typeface="2  Titr" panose="00000700000000000000" pitchFamily="2" charset="-78"/>
                        </a:rPr>
                        <a:t>59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2  Titr" panose="00000700000000000000" pitchFamily="2" charset="-78"/>
                        </a:rPr>
                        <a:t>69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133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فرهنگی دانشجویی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extLst>
                  <a:ext uri="{0D108BD9-81ED-4DB2-BD59-A6C34878D82A}">
                    <a16:rowId xmlns:a16="http://schemas.microsoft.com/office/drawing/2014/main" xmlns="" val="3826796373"/>
                  </a:ext>
                </a:extLst>
              </a:tr>
              <a:tr h="24007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2  Titr" panose="00000700000000000000" pitchFamily="2" charset="-78"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طب سنتی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extLst>
                  <a:ext uri="{0D108BD9-81ED-4DB2-BD59-A6C34878D82A}">
                    <a16:rowId xmlns:a16="http://schemas.microsoft.com/office/drawing/2014/main" xmlns="" val="2918056901"/>
                  </a:ext>
                </a:extLst>
              </a:tr>
              <a:tr h="24007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2  Titr" panose="00000700000000000000" pitchFamily="2" charset="-78"/>
                        </a:rPr>
                        <a:t>100%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2  Titr" panose="00000700000000000000" pitchFamily="2" charset="-78"/>
                        </a:rPr>
                        <a:t>100%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effectLst/>
                          <a:cs typeface="2  Titr" panose="00000700000000000000" pitchFamily="2" charset="-78"/>
                        </a:rPr>
                        <a:t>1</a:t>
                      </a:r>
                      <a:r>
                        <a:rPr lang="fa-IR" sz="1800" dirty="0" smtClean="0">
                          <a:effectLst/>
                          <a:cs typeface="2  Titr" panose="00000700000000000000" pitchFamily="2" charset="-78"/>
                        </a:rPr>
                        <a:t>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2  Titr" panose="00000700000000000000" pitchFamily="2" charset="-78"/>
                        </a:rPr>
                        <a:t>13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2  Titr" panose="00000700000000000000" pitchFamily="2" charset="-78"/>
                        </a:rPr>
                        <a:t>13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36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پرستاری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extLst>
                  <a:ext uri="{0D108BD9-81ED-4DB2-BD59-A6C34878D82A}">
                    <a16:rowId xmlns:a16="http://schemas.microsoft.com/office/drawing/2014/main" xmlns="" val="3740719973"/>
                  </a:ext>
                </a:extLst>
              </a:tr>
              <a:tr h="24007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2  Titr" panose="00000700000000000000" pitchFamily="2" charset="-78"/>
                        </a:rPr>
                        <a:t>100 %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effectLst/>
                          <a:cs typeface="2  Titr" panose="00000700000000000000" pitchFamily="2" charset="-78"/>
                        </a:rPr>
                        <a:t>100%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2  Titr" panose="00000700000000000000" pitchFamily="2" charset="-78"/>
                        </a:rPr>
                        <a:t>34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2  Titr" panose="00000700000000000000" pitchFamily="2" charset="-78"/>
                        </a:rPr>
                        <a:t>34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2  Titr" panose="00000700000000000000" pitchFamily="2" charset="-78"/>
                        </a:rPr>
                        <a:t>34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مشارکتهای اجتماعی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extLst>
                  <a:ext uri="{0D108BD9-81ED-4DB2-BD59-A6C34878D82A}">
                    <a16:rowId xmlns:a16="http://schemas.microsoft.com/office/drawing/2014/main" xmlns="" val="1471146053"/>
                  </a:ext>
                </a:extLst>
              </a:tr>
              <a:tr h="24007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100%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100%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2  Titr" panose="00000700000000000000" pitchFamily="2" charset="-78"/>
                        </a:rPr>
                        <a:t>19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2  Titr" panose="00000700000000000000" pitchFamily="2" charset="-78"/>
                        </a:rPr>
                        <a:t>19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2  Titr" panose="00000700000000000000" pitchFamily="2" charset="-78"/>
                        </a:rPr>
                        <a:t>19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42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بازرسی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extLst>
                  <a:ext uri="{0D108BD9-81ED-4DB2-BD59-A6C34878D82A}">
                    <a16:rowId xmlns:a16="http://schemas.microsoft.com/office/drawing/2014/main" xmlns="" val="2492279232"/>
                  </a:ext>
                </a:extLst>
              </a:tr>
              <a:tr h="240079"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dirty="0" smtClean="0">
                          <a:effectLst/>
                          <a:cs typeface="2  Titr" panose="00000700000000000000" pitchFamily="2" charset="-78"/>
                        </a:rPr>
                        <a:t>100</a:t>
                      </a:r>
                      <a:r>
                        <a:rPr lang="ar-S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2  Titr" panose="00000700000000000000" pitchFamily="2" charset="-78"/>
                        </a:rPr>
                        <a:t> %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100 %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2  Titr" panose="00000700000000000000" pitchFamily="2" charset="-78"/>
                        </a:rPr>
                        <a:t>75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2  Titr" panose="00000700000000000000" pitchFamily="2" charset="-78"/>
                        </a:rPr>
                        <a:t>75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2  Titr" panose="00000700000000000000" pitchFamily="2" charset="-78"/>
                        </a:rPr>
                        <a:t>7</a:t>
                      </a:r>
                      <a:r>
                        <a:rPr lang="ar-SA" sz="1800" dirty="0" smtClean="0">
                          <a:effectLst/>
                          <a:cs typeface="2  Titr" panose="00000700000000000000" pitchFamily="2" charset="-78"/>
                        </a:rPr>
                        <a:t>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150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توسعه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extLst>
                  <a:ext uri="{0D108BD9-81ED-4DB2-BD59-A6C34878D82A}">
                    <a16:rowId xmlns:a16="http://schemas.microsoft.com/office/drawing/2014/main" xmlns="" val="2799334393"/>
                  </a:ext>
                </a:extLst>
              </a:tr>
              <a:tr h="24007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100%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100%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2  Titr" panose="00000700000000000000" pitchFamily="2" charset="-78"/>
                        </a:rPr>
                        <a:t>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2  Titr" panose="00000700000000000000" pitchFamily="2" charset="-78"/>
                        </a:rPr>
                        <a:t>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2  Titr" panose="00000700000000000000" pitchFamily="2" charset="-78"/>
                        </a:rPr>
                        <a:t>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23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آمار وفناوری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extLst>
                  <a:ext uri="{0D108BD9-81ED-4DB2-BD59-A6C34878D82A}">
                    <a16:rowId xmlns:a16="http://schemas.microsoft.com/office/drawing/2014/main" xmlns="" val="4189310487"/>
                  </a:ext>
                </a:extLst>
              </a:tr>
              <a:tr h="24007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100%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2  Titr" panose="00000700000000000000" pitchFamily="2" charset="-78"/>
                        </a:rPr>
                        <a:t>100%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2  Titr" panose="00000700000000000000" pitchFamily="2" charset="-78"/>
                        </a:rPr>
                        <a:t>28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effectLst/>
                          <a:cs typeface="2  Titr" panose="00000700000000000000" pitchFamily="2" charset="-78"/>
                        </a:rPr>
                        <a:t>2</a:t>
                      </a:r>
                      <a:r>
                        <a:rPr lang="fa-IR" sz="1800" dirty="0" smtClean="0">
                          <a:effectLst/>
                          <a:cs typeface="2  Titr" panose="00000700000000000000" pitchFamily="2" charset="-78"/>
                        </a:rPr>
                        <a:t>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2  Titr" panose="00000700000000000000" pitchFamily="2" charset="-78"/>
                        </a:rPr>
                        <a:t>28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79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حراست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extLst>
                  <a:ext uri="{0D108BD9-81ED-4DB2-BD59-A6C34878D82A}">
                    <a16:rowId xmlns:a16="http://schemas.microsoft.com/office/drawing/2014/main" xmlns="" val="3188009395"/>
                  </a:ext>
                </a:extLst>
              </a:tr>
              <a:tr h="24007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100 %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2  Titr" panose="00000700000000000000" pitchFamily="2" charset="-78"/>
                        </a:rPr>
                        <a:t>100</a:t>
                      </a:r>
                      <a:r>
                        <a:rPr lang="ar-SA" sz="1800" dirty="0" smtClean="0">
                          <a:effectLst/>
                          <a:cs typeface="2  Titr" panose="00000700000000000000" pitchFamily="2" charset="-78"/>
                        </a:rPr>
                        <a:t> </a:t>
                      </a:r>
                      <a:r>
                        <a:rPr lang="ar-SA" sz="1800" dirty="0">
                          <a:effectLst/>
                          <a:cs typeface="2  Titr" panose="00000700000000000000" pitchFamily="2" charset="-78"/>
                        </a:rPr>
                        <a:t>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2  Titr" panose="00000700000000000000" pitchFamily="2" charset="-78"/>
                        </a:rPr>
                        <a:t>14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2  Titr" panose="00000700000000000000" pitchFamily="2" charset="-78"/>
                        </a:rPr>
                        <a:t>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2  Titr" panose="00000700000000000000" pitchFamily="2" charset="-78"/>
                        </a:rPr>
                        <a:t>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30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اورژانس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extLst>
                  <a:ext uri="{0D108BD9-81ED-4DB2-BD59-A6C34878D82A}">
                    <a16:rowId xmlns:a16="http://schemas.microsoft.com/office/drawing/2014/main" xmlns="" val="2190471541"/>
                  </a:ext>
                </a:extLst>
              </a:tr>
              <a:tr h="24007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2  Titr" panose="00000700000000000000" pitchFamily="2" charset="-78"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پدافند غیر عامل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extLst>
                  <a:ext uri="{0D108BD9-81ED-4DB2-BD59-A6C34878D82A}">
                    <a16:rowId xmlns:a16="http://schemas.microsoft.com/office/drawing/2014/main" xmlns="" val="3583477339"/>
                  </a:ext>
                </a:extLst>
              </a:tr>
              <a:tr h="24007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2  Titr" panose="00000700000000000000" pitchFamily="2" charset="-78"/>
                        </a:rPr>
                        <a:t>100</a:t>
                      </a:r>
                      <a:r>
                        <a:rPr lang="ar-SA" sz="1800" dirty="0" smtClean="0">
                          <a:effectLst/>
                          <a:cs typeface="2  Titr" panose="00000700000000000000" pitchFamily="2" charset="-78"/>
                        </a:rPr>
                        <a:t>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2  Titr" panose="00000700000000000000" pitchFamily="2" charset="-78"/>
                        </a:rPr>
                        <a:t>100</a:t>
                      </a:r>
                      <a:r>
                        <a:rPr lang="ar-SA" sz="1800" dirty="0" smtClean="0">
                          <a:effectLst/>
                          <a:cs typeface="2  Titr" panose="00000700000000000000" pitchFamily="2" charset="-78"/>
                        </a:rPr>
                        <a:t>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روابط عمومی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extLst>
                  <a:ext uri="{0D108BD9-81ED-4DB2-BD59-A6C34878D82A}">
                    <a16:rowId xmlns:a16="http://schemas.microsoft.com/office/drawing/2014/main" xmlns="" val="3947001374"/>
                  </a:ext>
                </a:extLst>
              </a:tr>
              <a:tr h="24007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2  Titr" panose="00000700000000000000" pitchFamily="2" charset="-78"/>
                        </a:rPr>
                        <a:t>50</a:t>
                      </a:r>
                      <a:r>
                        <a:rPr lang="ar-SA" sz="1800" dirty="0" smtClean="0">
                          <a:effectLst/>
                          <a:cs typeface="2  Titr" panose="00000700000000000000" pitchFamily="2" charset="-78"/>
                        </a:rPr>
                        <a:t>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2  Titr" panose="00000700000000000000" pitchFamily="2" charset="-78"/>
                        </a:rPr>
                        <a:t>5</a:t>
                      </a:r>
                      <a:r>
                        <a:rPr lang="ar-SA" sz="1800" dirty="0" smtClean="0">
                          <a:effectLst/>
                          <a:cs typeface="2  Titr" panose="00000700000000000000" pitchFamily="2" charset="-78"/>
                        </a:rPr>
                        <a:t>0</a:t>
                      </a:r>
                      <a:r>
                        <a:rPr lang="ar-SA" sz="1800" dirty="0">
                          <a:effectLst/>
                          <a:cs typeface="2  Titr" panose="00000700000000000000" pitchFamily="2" charset="-78"/>
                        </a:rPr>
                        <a:t>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2  Titr" panose="00000700000000000000" pitchFamily="2" charset="-78"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2  Titr" panose="00000700000000000000" pitchFamily="2" charset="-78"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تحول سلامت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extLst>
                  <a:ext uri="{0D108BD9-81ED-4DB2-BD59-A6C34878D82A}">
                    <a16:rowId xmlns:a16="http://schemas.microsoft.com/office/drawing/2014/main" xmlns="" val="2141113120"/>
                  </a:ext>
                </a:extLst>
              </a:tr>
              <a:tr h="24007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2  Titr" panose="00000700000000000000" pitchFamily="2" charset="-78"/>
                        </a:rPr>
                        <a:t>10</a:t>
                      </a:r>
                      <a:r>
                        <a:rPr lang="ar-SA" sz="1800" dirty="0" smtClean="0">
                          <a:effectLst/>
                          <a:cs typeface="2  Titr" panose="00000700000000000000" pitchFamily="2" charset="-78"/>
                        </a:rPr>
                        <a:t>0 </a:t>
                      </a:r>
                      <a:r>
                        <a:rPr lang="ar-SA" sz="1800" dirty="0">
                          <a:effectLst/>
                          <a:cs typeface="2  Titr" panose="00000700000000000000" pitchFamily="2" charset="-78"/>
                        </a:rPr>
                        <a:t>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2  Titr" panose="00000700000000000000" pitchFamily="2" charset="-78"/>
                        </a:rPr>
                        <a:t>100%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2  Titr" panose="00000700000000000000" pitchFamily="2" charset="-78"/>
                        </a:rPr>
                        <a:t>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حقوقی امورمجلس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extLst>
                  <a:ext uri="{0D108BD9-81ED-4DB2-BD59-A6C34878D82A}">
                    <a16:rowId xmlns:a16="http://schemas.microsoft.com/office/drawing/2014/main" xmlns="" val="687438775"/>
                  </a:ext>
                </a:extLst>
              </a:tr>
              <a:tr h="24007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2  Titr" panose="00000700000000000000" pitchFamily="2" charset="-78"/>
                        </a:rPr>
                        <a:t>10</a:t>
                      </a:r>
                      <a:r>
                        <a:rPr lang="ar-SA" sz="1800" dirty="0" smtClean="0">
                          <a:effectLst/>
                          <a:cs typeface="2  Titr" panose="00000700000000000000" pitchFamily="2" charset="-78"/>
                        </a:rPr>
                        <a:t>0 </a:t>
                      </a:r>
                      <a:r>
                        <a:rPr lang="ar-SA" sz="1800" dirty="0">
                          <a:effectLst/>
                          <a:cs typeface="2  Titr" panose="00000700000000000000" pitchFamily="2" charset="-78"/>
                        </a:rPr>
                        <a:t>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2  Titr" panose="00000700000000000000" pitchFamily="2" charset="-78"/>
                        </a:rPr>
                        <a:t>100%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2  Titr" panose="00000700000000000000" pitchFamily="2" charset="-78"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latin typeface="+mn-lt"/>
                          <a:ea typeface="+mn-ea"/>
                          <a:cs typeface="2  Titr" panose="00000700000000000000" pitchFamily="2" charset="-78"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latin typeface="+mn-lt"/>
                          <a:ea typeface="+mn-ea"/>
                          <a:cs typeface="2  Titr" panose="00000700000000000000" pitchFamily="2" charset="-78"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2  Titr" panose="00000700000000000000" pitchFamily="2" charset="-78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2  Titr" panose="00000700000000000000" pitchFamily="2" charset="-78"/>
                        </a:rPr>
                        <a:t>برنامه ریزی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45017" marR="45017" marT="0" marB="0"/>
                </a:tc>
                <a:extLst>
                  <a:ext uri="{0D108BD9-81ED-4DB2-BD59-A6C34878D82A}">
                    <a16:rowId xmlns:a16="http://schemas.microsoft.com/office/drawing/2014/main" xmlns="" val="549259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60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455" y="452718"/>
            <a:ext cx="11225048" cy="1400530"/>
          </a:xfrm>
        </p:spPr>
        <p:txBody>
          <a:bodyPr/>
          <a:lstStyle/>
          <a:p>
            <a:pPr algn="ctr"/>
            <a:r>
              <a:rPr lang="fa-IR" dirty="0"/>
              <a:t>مقایسه در صد تحقق سه ماهه اول ودوم سوم وچهارم </a:t>
            </a:r>
            <a:br>
              <a:rPr lang="fa-IR" dirty="0"/>
            </a:br>
            <a:r>
              <a:rPr lang="fa-IR" dirty="0" smtClean="0">
                <a:cs typeface="2  Titr" panose="00000700000000000000" pitchFamily="2" charset="-78"/>
              </a:rPr>
              <a:t>تحول سلامت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060590"/>
              </p:ext>
            </p:extLst>
          </p:nvPr>
        </p:nvGraphicFramePr>
        <p:xfrm>
          <a:off x="336331" y="1975945"/>
          <a:ext cx="11351172" cy="4677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79099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006913" cy="1400530"/>
          </a:xfrm>
        </p:spPr>
        <p:txBody>
          <a:bodyPr/>
          <a:lstStyle/>
          <a:p>
            <a:pPr algn="ctr"/>
            <a:r>
              <a:rPr lang="fa-IR" dirty="0"/>
              <a:t>مقایسه در صد تحقق سه ماهه اول ودوم سوم وچهارم </a:t>
            </a:r>
            <a:br>
              <a:rPr lang="fa-IR" dirty="0"/>
            </a:br>
            <a:r>
              <a:rPr lang="fa-IR" dirty="0" smtClean="0">
                <a:cs typeface="2  Titr" panose="00000700000000000000" pitchFamily="2" charset="-78"/>
              </a:rPr>
              <a:t>روابط عمومی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85625"/>
              </p:ext>
            </p:extLst>
          </p:nvPr>
        </p:nvGraphicFramePr>
        <p:xfrm>
          <a:off x="557561" y="1853248"/>
          <a:ext cx="11541511" cy="489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02857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41696" cy="1400530"/>
          </a:xfrm>
        </p:spPr>
        <p:txBody>
          <a:bodyPr/>
          <a:lstStyle/>
          <a:p>
            <a:pPr algn="ctr"/>
            <a:r>
              <a:rPr lang="fa-IR" dirty="0"/>
              <a:t>مقایسه در صد تحقق سه ماهه اول ودوم سوم وچهارم </a:t>
            </a:r>
            <a:br>
              <a:rPr lang="fa-IR" dirty="0"/>
            </a:br>
            <a:r>
              <a:rPr lang="fa-IR" sz="4000" dirty="0" smtClean="0">
                <a:cs typeface="2  Titr" panose="00000700000000000000" pitchFamily="2" charset="-78"/>
              </a:rPr>
              <a:t>اورژانس</a:t>
            </a:r>
            <a:r>
              <a:rPr lang="fa-IR" dirty="0" smtClean="0"/>
              <a:t> 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916054"/>
              </p:ext>
            </p:extLst>
          </p:nvPr>
        </p:nvGraphicFramePr>
        <p:xfrm>
          <a:off x="409574" y="1639888"/>
          <a:ext cx="11622591" cy="478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425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51157" cy="1400530"/>
          </a:xfrm>
        </p:spPr>
        <p:txBody>
          <a:bodyPr/>
          <a:lstStyle/>
          <a:p>
            <a:pPr algn="ctr"/>
            <a:r>
              <a:rPr lang="fa-IR" dirty="0"/>
              <a:t>مقایسه در صد تحقق سه ماهه اول ودوم سوم وچهارم </a:t>
            </a:r>
            <a:br>
              <a:rPr lang="fa-IR" dirty="0"/>
            </a:br>
            <a:r>
              <a:rPr lang="fa-IR" sz="4000" dirty="0" smtClean="0">
                <a:cs typeface="2  Titr" panose="00000700000000000000" pitchFamily="2" charset="-78"/>
              </a:rPr>
              <a:t>آمار وفناوری اطلاعات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729150"/>
              </p:ext>
            </p:extLst>
          </p:nvPr>
        </p:nvGraphicFramePr>
        <p:xfrm>
          <a:off x="490654" y="2074126"/>
          <a:ext cx="11274309" cy="4527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71935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17343" cy="1400530"/>
          </a:xfrm>
        </p:spPr>
        <p:txBody>
          <a:bodyPr/>
          <a:lstStyle/>
          <a:p>
            <a:pPr algn="ctr"/>
            <a:r>
              <a:rPr lang="fa-IR" dirty="0"/>
              <a:t>مقایسه در صد تحقق سه ماهه اول ودوم سوم وچهارم </a:t>
            </a:r>
            <a:br>
              <a:rPr lang="fa-IR" dirty="0"/>
            </a:br>
            <a:r>
              <a:rPr lang="fa-IR" sz="4000" dirty="0" smtClean="0">
                <a:cs typeface="2  Titr" panose="00000700000000000000" pitchFamily="2" charset="-78"/>
              </a:rPr>
              <a:t>حقوقی امور مجلس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7695465"/>
              </p:ext>
            </p:extLst>
          </p:nvPr>
        </p:nvGraphicFramePr>
        <p:xfrm>
          <a:off x="323386" y="1853249"/>
          <a:ext cx="11653024" cy="4625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08414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63391" cy="1400530"/>
          </a:xfrm>
        </p:spPr>
        <p:txBody>
          <a:bodyPr/>
          <a:lstStyle/>
          <a:p>
            <a:pPr algn="ctr"/>
            <a:r>
              <a:rPr lang="fa-IR" dirty="0"/>
              <a:t>مقایسه در صد تحقق سه ماهه اول ودوم سوم وچهارم </a:t>
            </a:r>
            <a:br>
              <a:rPr lang="fa-IR" dirty="0"/>
            </a:br>
            <a:r>
              <a:rPr lang="fa-IR" sz="4000" dirty="0" smtClean="0">
                <a:cs typeface="2  Titr" panose="00000700000000000000" pitchFamily="2" charset="-78"/>
              </a:rPr>
              <a:t>برنامه ریزی – پدافند غیر عامل – طب سنتی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328404"/>
              </p:ext>
            </p:extLst>
          </p:nvPr>
        </p:nvGraphicFramePr>
        <p:xfrm>
          <a:off x="546410" y="1853247"/>
          <a:ext cx="11363092" cy="4625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3826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188" y="777766"/>
            <a:ext cx="8761413" cy="683172"/>
          </a:xfrm>
        </p:spPr>
        <p:txBody>
          <a:bodyPr/>
          <a:lstStyle/>
          <a:p>
            <a:pPr algn="ctr"/>
            <a:r>
              <a:rPr lang="fa-IR" dirty="0" smtClean="0">
                <a:cs typeface="2  Titr" panose="00000700000000000000" pitchFamily="2" charset="-78"/>
              </a:rPr>
              <a:t>درصد تحقق اهداف کلی دانشکده</a:t>
            </a:r>
            <a:endParaRPr lang="en-US" dirty="0">
              <a:cs typeface="2  Titr" panose="00000700000000000000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6070491"/>
              </p:ext>
            </p:extLst>
          </p:nvPr>
        </p:nvGraphicFramePr>
        <p:xfrm>
          <a:off x="379141" y="1692166"/>
          <a:ext cx="11539590" cy="5165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55090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3" y="421187"/>
            <a:ext cx="9404723" cy="1400530"/>
          </a:xfrm>
        </p:spPr>
        <p:txBody>
          <a:bodyPr/>
          <a:lstStyle/>
          <a:p>
            <a:pPr algn="ctr"/>
            <a:r>
              <a:rPr lang="fa-IR" sz="4400" dirty="0" smtClean="0">
                <a:cs typeface="2  Titr" panose="00000700000000000000" pitchFamily="2" charset="-78"/>
              </a:rPr>
              <a:t>1- افزایش امید به زندگی</a:t>
            </a:r>
            <a:endParaRPr lang="en-US" sz="4400" dirty="0">
              <a:cs typeface="2  Titr" panose="00000700000000000000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112355"/>
              </p:ext>
            </p:extLst>
          </p:nvPr>
        </p:nvGraphicFramePr>
        <p:xfrm>
          <a:off x="620111" y="1692165"/>
          <a:ext cx="10562895" cy="4813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78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68939"/>
            <a:ext cx="10715572" cy="1400530"/>
          </a:xfrm>
        </p:spPr>
        <p:txBody>
          <a:bodyPr/>
          <a:lstStyle/>
          <a:p>
            <a:pPr algn="ctr" rtl="1"/>
            <a:r>
              <a:rPr lang="fa-IR" dirty="0" smtClean="0">
                <a:cs typeface="2  Titr" panose="00000700000000000000" pitchFamily="2" charset="-78"/>
              </a:rPr>
              <a:t>2-کاهش عوامل خطر وبار بیماریها</a:t>
            </a:r>
            <a:endParaRPr lang="en-US" dirty="0">
              <a:cs typeface="2  Titr" panose="00000700000000000000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979161"/>
              </p:ext>
            </p:extLst>
          </p:nvPr>
        </p:nvGraphicFramePr>
        <p:xfrm>
          <a:off x="646111" y="1481959"/>
          <a:ext cx="10831186" cy="4918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43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41696" cy="1050261"/>
          </a:xfrm>
        </p:spPr>
        <p:txBody>
          <a:bodyPr/>
          <a:lstStyle/>
          <a:p>
            <a:pPr algn="ctr" rtl="1"/>
            <a:r>
              <a:rPr lang="fa-IR" sz="3600" dirty="0" smtClean="0">
                <a:cs typeface="2  Titr" panose="00000700000000000000" pitchFamily="2" charset="-78"/>
              </a:rPr>
              <a:t>3-ارتقا سلامت همه جانبه در ابعاد جسمی ، روانی واجتماعی</a:t>
            </a:r>
            <a:endParaRPr lang="en-US" sz="3600" dirty="0">
              <a:cs typeface="2  Titr" panose="00000700000000000000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676661"/>
              </p:ext>
            </p:extLst>
          </p:nvPr>
        </p:nvGraphicFramePr>
        <p:xfrm>
          <a:off x="646111" y="1502979"/>
          <a:ext cx="11062413" cy="4887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90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962812" cy="706964"/>
          </a:xfrm>
        </p:spPr>
        <p:txBody>
          <a:bodyPr/>
          <a:lstStyle/>
          <a:p>
            <a:pPr algn="ctr" rtl="1"/>
            <a:r>
              <a:rPr lang="fa-IR" sz="4000" dirty="0" smtClean="0">
                <a:cs typeface="2  Titr" panose="00000700000000000000" pitchFamily="2" charset="-78"/>
              </a:rPr>
              <a:t> وضعیت تعداد فعالیتهای 12 ماهه 97دانشکده </a:t>
            </a:r>
            <a:endParaRPr lang="en-US" sz="4000" dirty="0">
              <a:cs typeface="2  Titr" panose="00000700000000000000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587567"/>
              </p:ext>
            </p:extLst>
          </p:nvPr>
        </p:nvGraphicFramePr>
        <p:xfrm>
          <a:off x="346075" y="1873250"/>
          <a:ext cx="11719545" cy="4906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040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10165" cy="1400530"/>
          </a:xfrm>
        </p:spPr>
        <p:txBody>
          <a:bodyPr/>
          <a:lstStyle/>
          <a:p>
            <a:pPr algn="ctr" rtl="1"/>
            <a:r>
              <a:rPr lang="fa-IR" dirty="0" smtClean="0">
                <a:cs typeface="2  Titr" panose="00000700000000000000" pitchFamily="2" charset="-78"/>
              </a:rPr>
              <a:t>4- دسترسی عادلانه وهمگانی به خدمات سلامت با کیفیت</a:t>
            </a:r>
            <a:endParaRPr lang="en-US" dirty="0">
              <a:cs typeface="2  Titr" panose="00000700000000000000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098168"/>
              </p:ext>
            </p:extLst>
          </p:nvPr>
        </p:nvGraphicFramePr>
        <p:xfrm>
          <a:off x="646111" y="1408385"/>
          <a:ext cx="10589448" cy="5023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036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589448" cy="1400530"/>
          </a:xfrm>
        </p:spPr>
        <p:txBody>
          <a:bodyPr/>
          <a:lstStyle/>
          <a:p>
            <a:pPr algn="ctr" rtl="1"/>
            <a:r>
              <a:rPr lang="fa-IR" sz="2800" dirty="0" smtClean="0">
                <a:cs typeface="2  Titr" panose="00000700000000000000" pitchFamily="2" charset="-78"/>
              </a:rPr>
              <a:t>5-اجتماعی سازی سلامت در جهت مشارکت ساختار مند وفعال فرد ، خانواده وجامعه وجلب مشارکت بین بخشی در تامین ، حفظ وارتقای سلامت</a:t>
            </a:r>
            <a:endParaRPr lang="en-US" sz="2800" dirty="0">
              <a:cs typeface="2  Titr" panose="00000700000000000000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916292"/>
              </p:ext>
            </p:extLst>
          </p:nvPr>
        </p:nvGraphicFramePr>
        <p:xfrm>
          <a:off x="646113" y="1744663"/>
          <a:ext cx="10747375" cy="4697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47607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765" y="389656"/>
            <a:ext cx="9404723" cy="1400530"/>
          </a:xfrm>
        </p:spPr>
        <p:txBody>
          <a:bodyPr/>
          <a:lstStyle/>
          <a:p>
            <a:pPr algn="ctr" rtl="1"/>
            <a:r>
              <a:rPr lang="fa-IR" dirty="0" smtClean="0">
                <a:cs typeface="2  Titr" panose="00000700000000000000" pitchFamily="2" charset="-78"/>
              </a:rPr>
              <a:t>6-حفاظت مالی مردم در برابر هزینه های سلامت</a:t>
            </a:r>
            <a:endParaRPr lang="en-US" dirty="0">
              <a:cs typeface="2  Titr" panose="00000700000000000000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484300"/>
              </p:ext>
            </p:extLst>
          </p:nvPr>
        </p:nvGraphicFramePr>
        <p:xfrm>
          <a:off x="630620" y="1716614"/>
          <a:ext cx="10846676" cy="479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65963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15572" cy="1176385"/>
          </a:xfrm>
        </p:spPr>
        <p:txBody>
          <a:bodyPr/>
          <a:lstStyle/>
          <a:p>
            <a:pPr algn="ctr" rtl="1"/>
            <a:r>
              <a:rPr lang="fa-IR" sz="4000" dirty="0" smtClean="0">
                <a:cs typeface="2  Titr" panose="00000700000000000000" pitchFamily="2" charset="-78"/>
              </a:rPr>
              <a:t>7-تامین ایمنی واصلاح الگوی مصرف فرآورده های سلامت </a:t>
            </a:r>
            <a:endParaRPr lang="en-US" sz="4000" dirty="0">
              <a:cs typeface="2  Titr" panose="00000700000000000000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500349"/>
              </p:ext>
            </p:extLst>
          </p:nvPr>
        </p:nvGraphicFramePr>
        <p:xfrm>
          <a:off x="646112" y="1481959"/>
          <a:ext cx="10589448" cy="4766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35247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305668" cy="976689"/>
          </a:xfrm>
        </p:spPr>
        <p:txBody>
          <a:bodyPr/>
          <a:lstStyle/>
          <a:p>
            <a:pPr algn="ctr" rtl="1"/>
            <a:r>
              <a:rPr lang="fa-IR" sz="3200" dirty="0" smtClean="0">
                <a:cs typeface="2  Titr" panose="00000700000000000000" pitchFamily="2" charset="-78"/>
              </a:rPr>
              <a:t>8-توسعه کمی وکیفی تولید داخلی دارو وفراورده های سلامت</a:t>
            </a:r>
            <a:endParaRPr lang="en-US" sz="3200" dirty="0">
              <a:cs typeface="2  Titr" panose="00000700000000000000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186889"/>
              </p:ext>
            </p:extLst>
          </p:nvPr>
        </p:nvGraphicFramePr>
        <p:xfrm>
          <a:off x="646112" y="1428750"/>
          <a:ext cx="10757612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57377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620979" cy="1400530"/>
          </a:xfrm>
        </p:spPr>
        <p:txBody>
          <a:bodyPr/>
          <a:lstStyle/>
          <a:p>
            <a:pPr algn="ctr" rtl="1"/>
            <a:r>
              <a:rPr lang="fa-IR" sz="3600" dirty="0" smtClean="0">
                <a:cs typeface="2  Titr" panose="00000700000000000000" pitchFamily="2" charset="-78"/>
              </a:rPr>
              <a:t>9-توسعه آموزش علوم پزشکی پاسخگو ،جامعه نگر ، عادلانه وادغام یافته در ارائه مراقبت های سلامت</a:t>
            </a:r>
            <a:endParaRPr lang="en-US" sz="3600" dirty="0">
              <a:cs typeface="2  Titr" panose="00000700000000000000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106857"/>
              </p:ext>
            </p:extLst>
          </p:nvPr>
        </p:nvGraphicFramePr>
        <p:xfrm>
          <a:off x="461963" y="1852613"/>
          <a:ext cx="11172825" cy="4395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23370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557917" cy="1400530"/>
          </a:xfrm>
        </p:spPr>
        <p:txBody>
          <a:bodyPr/>
          <a:lstStyle/>
          <a:p>
            <a:pPr algn="ctr" rtl="1"/>
            <a:r>
              <a:rPr lang="fa-IR" sz="3200" dirty="0" smtClean="0">
                <a:cs typeface="2  Titr" panose="00000700000000000000" pitchFamily="2" charset="-78"/>
              </a:rPr>
              <a:t>10- توسعه ظرفیت مطالعات بزرگ ملی ومنطقه ای ، نوآوری در تولید علم نافع وتحقق مرجعیت علم</a:t>
            </a:r>
            <a:endParaRPr lang="en-US" sz="3200" dirty="0">
              <a:cs typeface="2  Titr" panose="00000700000000000000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486289"/>
              </p:ext>
            </p:extLst>
          </p:nvPr>
        </p:nvGraphicFramePr>
        <p:xfrm>
          <a:off x="646111" y="1853248"/>
          <a:ext cx="10726082" cy="4395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36731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389656"/>
            <a:ext cx="9404723" cy="1400530"/>
          </a:xfrm>
        </p:spPr>
        <p:txBody>
          <a:bodyPr/>
          <a:lstStyle/>
          <a:p>
            <a:pPr algn="ctr"/>
            <a:r>
              <a:rPr lang="fa-IR" dirty="0" smtClean="0">
                <a:cs typeface="2  Titr" panose="00000700000000000000" pitchFamily="2" charset="-78"/>
              </a:rPr>
              <a:t>کاهش عوامل خطر وبا بیماریها</a:t>
            </a:r>
            <a:endParaRPr lang="en-US" dirty="0">
              <a:cs typeface="2  Titr" panose="00000700000000000000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214182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618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4" y="452718"/>
            <a:ext cx="11288111" cy="1400530"/>
          </a:xfrm>
        </p:spPr>
        <p:txBody>
          <a:bodyPr/>
          <a:lstStyle/>
          <a:p>
            <a:pPr algn="ctr" rtl="1"/>
            <a:r>
              <a:rPr lang="fa-IR" sz="4000" dirty="0" smtClean="0">
                <a:cs typeface="2  Titr" panose="00000700000000000000" pitchFamily="2" charset="-78"/>
              </a:rPr>
              <a:t>11- تامین نیازهای رفاهی وتوسعه ظرفیت های فرهنگی در دانشگاههای علوم پزشکی</a:t>
            </a:r>
            <a:endParaRPr lang="en-US" sz="4000" dirty="0">
              <a:cs typeface="2  Titr" panose="00000700000000000000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3283757"/>
              </p:ext>
            </p:extLst>
          </p:nvPr>
        </p:nvGraphicFramePr>
        <p:xfrm>
          <a:off x="588579" y="1853247"/>
          <a:ext cx="10899227" cy="4705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442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135986" cy="1400530"/>
          </a:xfrm>
        </p:spPr>
        <p:txBody>
          <a:bodyPr/>
          <a:lstStyle/>
          <a:p>
            <a:pPr algn="ctr" rtl="1"/>
            <a:r>
              <a:rPr lang="fa-IR" sz="3600" dirty="0" smtClean="0">
                <a:cs typeface="2  Titr" panose="00000700000000000000" pitchFamily="2" charset="-78"/>
              </a:rPr>
              <a:t>12- افزایش </a:t>
            </a:r>
            <a:r>
              <a:rPr lang="fa-IR" sz="3600" dirty="0">
                <a:cs typeface="2  Titr" panose="00000700000000000000" pitchFamily="2" charset="-78"/>
              </a:rPr>
              <a:t>بهره وری </a:t>
            </a:r>
            <a:r>
              <a:rPr lang="fa-IR" sz="3600" dirty="0" smtClean="0">
                <a:cs typeface="2  Titr" panose="00000700000000000000" pitchFamily="2" charset="-78"/>
              </a:rPr>
              <a:t>منابع مالی، فیزیکی وانسانی وارتقای فرهنگ سازمانی </a:t>
            </a:r>
            <a:endParaRPr lang="en-US" sz="3600" dirty="0">
              <a:cs typeface="2  Titr" panose="00000700000000000000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223404"/>
              </p:ext>
            </p:extLst>
          </p:nvPr>
        </p:nvGraphicFramePr>
        <p:xfrm>
          <a:off x="751217" y="1853248"/>
          <a:ext cx="11136312" cy="469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763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191" y="639131"/>
            <a:ext cx="10727472" cy="706964"/>
          </a:xfrm>
        </p:spPr>
        <p:txBody>
          <a:bodyPr/>
          <a:lstStyle/>
          <a:p>
            <a:pPr algn="ctr"/>
            <a:r>
              <a:rPr lang="fa-IR" dirty="0" smtClean="0">
                <a:cs typeface="2  Titr" panose="00000700000000000000" pitchFamily="2" charset="-78"/>
              </a:rPr>
              <a:t>وضعیت فعالیتهای واحدهای دانشکده</a:t>
            </a:r>
            <a:endParaRPr lang="en-US" dirty="0">
              <a:cs typeface="2  Titr" panose="00000700000000000000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2143245"/>
              </p:ext>
            </p:extLst>
          </p:nvPr>
        </p:nvGraphicFramePr>
        <p:xfrm>
          <a:off x="423863" y="1681163"/>
          <a:ext cx="11664059" cy="497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771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264" y="921116"/>
            <a:ext cx="8761413" cy="706964"/>
          </a:xfrm>
        </p:spPr>
        <p:txBody>
          <a:bodyPr/>
          <a:lstStyle/>
          <a:p>
            <a:pPr algn="ctr"/>
            <a:r>
              <a:rPr lang="fa-IR" dirty="0">
                <a:cs typeface="2  Titr" panose="00000700000000000000" pitchFamily="2" charset="-78"/>
              </a:rPr>
              <a:t>اهداف کلی، کمی ، برنامه وفعالیتهای سال 96 و97</a:t>
            </a:r>
            <a:endParaRPr lang="en-US" dirty="0">
              <a:cs typeface="2  Titr" panose="000007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093055"/>
              </p:ext>
            </p:extLst>
          </p:nvPr>
        </p:nvGraphicFramePr>
        <p:xfrm>
          <a:off x="367862" y="2701159"/>
          <a:ext cx="11183005" cy="3773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601">
                  <a:extLst>
                    <a:ext uri="{9D8B030D-6E8A-4147-A177-3AD203B41FA5}">
                      <a16:colId xmlns:a16="http://schemas.microsoft.com/office/drawing/2014/main" xmlns="" val="822259222"/>
                    </a:ext>
                  </a:extLst>
                </a:gridCol>
                <a:gridCol w="2236601">
                  <a:extLst>
                    <a:ext uri="{9D8B030D-6E8A-4147-A177-3AD203B41FA5}">
                      <a16:colId xmlns:a16="http://schemas.microsoft.com/office/drawing/2014/main" xmlns="" val="1787597690"/>
                    </a:ext>
                  </a:extLst>
                </a:gridCol>
                <a:gridCol w="2236601">
                  <a:extLst>
                    <a:ext uri="{9D8B030D-6E8A-4147-A177-3AD203B41FA5}">
                      <a16:colId xmlns:a16="http://schemas.microsoft.com/office/drawing/2014/main" xmlns="" val="1397788924"/>
                    </a:ext>
                  </a:extLst>
                </a:gridCol>
                <a:gridCol w="2236601">
                  <a:extLst>
                    <a:ext uri="{9D8B030D-6E8A-4147-A177-3AD203B41FA5}">
                      <a16:colId xmlns:a16="http://schemas.microsoft.com/office/drawing/2014/main" xmlns="" val="2421711151"/>
                    </a:ext>
                  </a:extLst>
                </a:gridCol>
                <a:gridCol w="2236601">
                  <a:extLst>
                    <a:ext uri="{9D8B030D-6E8A-4147-A177-3AD203B41FA5}">
                      <a16:colId xmlns:a16="http://schemas.microsoft.com/office/drawing/2014/main" xmlns="" val="3839620720"/>
                    </a:ext>
                  </a:extLst>
                </a:gridCol>
              </a:tblGrid>
              <a:tr h="1257738">
                <a:tc>
                  <a:txBody>
                    <a:bodyPr/>
                    <a:lstStyle/>
                    <a:p>
                      <a:pPr algn="ctr"/>
                      <a:r>
                        <a:rPr lang="fa-IR" sz="3600" dirty="0" smtClean="0">
                          <a:cs typeface="2  Titr" panose="00000700000000000000" pitchFamily="2" charset="-78"/>
                        </a:rPr>
                        <a:t>فعالیتها</a:t>
                      </a:r>
                      <a:endParaRPr lang="en-US" sz="3600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dirty="0" smtClean="0">
                          <a:cs typeface="2  Titr" panose="00000700000000000000" pitchFamily="2" charset="-78"/>
                        </a:rPr>
                        <a:t>برنامه ها</a:t>
                      </a:r>
                      <a:endParaRPr lang="en-US" sz="3600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dirty="0" smtClean="0">
                          <a:cs typeface="2  Titr" panose="00000700000000000000" pitchFamily="2" charset="-78"/>
                        </a:rPr>
                        <a:t>اهداف کمی</a:t>
                      </a:r>
                      <a:endParaRPr lang="en-US" sz="3600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dirty="0" smtClean="0">
                          <a:cs typeface="2  Titr" panose="00000700000000000000" pitchFamily="2" charset="-78"/>
                        </a:rPr>
                        <a:t>اهداف کلی</a:t>
                      </a:r>
                      <a:endParaRPr lang="en-US" sz="3600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2962160"/>
                  </a:ext>
                </a:extLst>
              </a:tr>
              <a:tr h="1257738">
                <a:tc>
                  <a:txBody>
                    <a:bodyPr/>
                    <a:lstStyle/>
                    <a:p>
                      <a:pPr algn="ctr"/>
                      <a:r>
                        <a:rPr lang="fa-IR" sz="3600" dirty="0" smtClean="0">
                          <a:cs typeface="2  Titr" panose="00000700000000000000" pitchFamily="2" charset="-78"/>
                        </a:rPr>
                        <a:t>1640</a:t>
                      </a:r>
                      <a:endParaRPr lang="en-US" sz="3600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dirty="0" smtClean="0">
                          <a:cs typeface="2  Titr" panose="00000700000000000000" pitchFamily="2" charset="-78"/>
                        </a:rPr>
                        <a:t>408</a:t>
                      </a:r>
                      <a:endParaRPr lang="en-US" sz="3600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dirty="0" smtClean="0">
                          <a:cs typeface="2  Titr" panose="00000700000000000000" pitchFamily="2" charset="-78"/>
                        </a:rPr>
                        <a:t>224</a:t>
                      </a:r>
                      <a:endParaRPr lang="en-US" sz="3600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dirty="0" smtClean="0">
                          <a:cs typeface="2  Titr" panose="00000700000000000000" pitchFamily="2" charset="-78"/>
                        </a:rPr>
                        <a:t>26</a:t>
                      </a:r>
                      <a:endParaRPr lang="en-US" sz="3600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dirty="0" smtClean="0">
                          <a:cs typeface="2  Titr" panose="00000700000000000000" pitchFamily="2" charset="-78"/>
                        </a:rPr>
                        <a:t> سال 96</a:t>
                      </a:r>
                      <a:endParaRPr lang="en-US" sz="3600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4099530"/>
                  </a:ext>
                </a:extLst>
              </a:tr>
              <a:tr h="1257738">
                <a:tc>
                  <a:txBody>
                    <a:bodyPr/>
                    <a:lstStyle/>
                    <a:p>
                      <a:pPr algn="ctr"/>
                      <a:r>
                        <a:rPr lang="fa-IR" sz="3600" dirty="0" smtClean="0">
                          <a:cs typeface="2  Titr" panose="00000700000000000000" pitchFamily="2" charset="-78"/>
                        </a:rPr>
                        <a:t>1453</a:t>
                      </a:r>
                      <a:endParaRPr lang="en-US" sz="3600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dirty="0" smtClean="0">
                          <a:cs typeface="2  Titr" panose="00000700000000000000" pitchFamily="2" charset="-78"/>
                        </a:rPr>
                        <a:t>470</a:t>
                      </a:r>
                      <a:endParaRPr lang="en-US" sz="3600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dirty="0" smtClean="0">
                          <a:cs typeface="2  Titr" panose="00000700000000000000" pitchFamily="2" charset="-78"/>
                        </a:rPr>
                        <a:t>265</a:t>
                      </a:r>
                      <a:endParaRPr lang="en-US" sz="3600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dirty="0" smtClean="0">
                          <a:cs typeface="2  Titr" panose="00000700000000000000" pitchFamily="2" charset="-78"/>
                        </a:rPr>
                        <a:t>12</a:t>
                      </a:r>
                      <a:endParaRPr lang="en-US" sz="3600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dirty="0" smtClean="0">
                          <a:cs typeface="2  Titr" panose="00000700000000000000" pitchFamily="2" charset="-78"/>
                        </a:rPr>
                        <a:t>سال 97</a:t>
                      </a:r>
                      <a:endParaRPr lang="en-US" sz="3600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1857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4336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212" y="772946"/>
            <a:ext cx="8761413" cy="706964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852346"/>
              </p:ext>
            </p:extLst>
          </p:nvPr>
        </p:nvGraphicFramePr>
        <p:xfrm>
          <a:off x="500884" y="772946"/>
          <a:ext cx="11318487" cy="5905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185">
                  <a:extLst>
                    <a:ext uri="{9D8B030D-6E8A-4147-A177-3AD203B41FA5}">
                      <a16:colId xmlns:a16="http://schemas.microsoft.com/office/drawing/2014/main" xmlns="" val="3105966318"/>
                    </a:ext>
                  </a:extLst>
                </a:gridCol>
                <a:gridCol w="1204331">
                  <a:extLst>
                    <a:ext uri="{9D8B030D-6E8A-4147-A177-3AD203B41FA5}">
                      <a16:colId xmlns:a16="http://schemas.microsoft.com/office/drawing/2014/main" xmlns="" val="3710359803"/>
                    </a:ext>
                  </a:extLst>
                </a:gridCol>
                <a:gridCol w="1182030">
                  <a:extLst>
                    <a:ext uri="{9D8B030D-6E8A-4147-A177-3AD203B41FA5}">
                      <a16:colId xmlns:a16="http://schemas.microsoft.com/office/drawing/2014/main" xmlns="" val="3211635232"/>
                    </a:ext>
                  </a:extLst>
                </a:gridCol>
                <a:gridCol w="1102741">
                  <a:extLst>
                    <a:ext uri="{9D8B030D-6E8A-4147-A177-3AD203B41FA5}">
                      <a16:colId xmlns:a16="http://schemas.microsoft.com/office/drawing/2014/main" xmlns="" val="1885740837"/>
                    </a:ext>
                  </a:extLst>
                </a:gridCol>
                <a:gridCol w="5456286">
                  <a:extLst>
                    <a:ext uri="{9D8B030D-6E8A-4147-A177-3AD203B41FA5}">
                      <a16:colId xmlns:a16="http://schemas.microsoft.com/office/drawing/2014/main" xmlns="" val="674427041"/>
                    </a:ext>
                  </a:extLst>
                </a:gridCol>
                <a:gridCol w="877914">
                  <a:extLst>
                    <a:ext uri="{9D8B030D-6E8A-4147-A177-3AD203B41FA5}">
                      <a16:colId xmlns:a16="http://schemas.microsoft.com/office/drawing/2014/main" xmlns="" val="939417969"/>
                    </a:ext>
                  </a:extLst>
                </a:gridCol>
              </a:tblGrid>
              <a:tr h="375156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درصد تحقق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تعداد فعالیت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تعداد</a:t>
                      </a:r>
                      <a:r>
                        <a:rPr lang="fa-IR" baseline="0" dirty="0" smtClean="0"/>
                        <a:t> برنامه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تعداداهداف کمی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هدف کلی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کد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2756167"/>
                  </a:ext>
                </a:extLst>
              </a:tr>
              <a:tr h="441322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2  Titr" panose="00000700000000000000" pitchFamily="2" charset="-78"/>
                        </a:rPr>
                        <a:t>77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cs typeface="2  Titr" panose="00000700000000000000" pitchFamily="2" charset="-78"/>
                        </a:rPr>
                        <a:t>19</a:t>
                      </a:r>
                      <a:endParaRPr lang="en-US" b="1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2  Titr" panose="00000700000000000000" pitchFamily="2" charset="-78"/>
                        </a:rPr>
                        <a:t>8</a:t>
                      </a:r>
                      <a:endParaRPr lang="en-US" b="1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2  Titr" panose="00000700000000000000" pitchFamily="2" charset="-78"/>
                        </a:rPr>
                        <a:t>5</a:t>
                      </a:r>
                      <a:endParaRPr lang="en-US" b="1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2  Titr" panose="00000700000000000000" pitchFamily="2" charset="-78"/>
                        </a:rPr>
                        <a:t>توسعه کمی و کیفی تولید داخلی دارو و فراورده‌های سلامت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08-97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5626182"/>
                  </a:ext>
                </a:extLst>
              </a:tr>
              <a:tr h="441322">
                <a:tc>
                  <a:txBody>
                    <a:bodyPr/>
                    <a:lstStyle/>
                    <a:p>
                      <a:pPr algn="ctr"/>
                      <a:r>
                        <a:rPr lang="fa-IR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2  Titr" panose="00000700000000000000" pitchFamily="2" charset="-78"/>
                        </a:rPr>
                        <a:t>99.3</a:t>
                      </a:r>
                      <a:r>
                        <a:rPr lang="en-US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2  Titr" panose="00000700000000000000" pitchFamily="2" charset="-78"/>
                        </a:rPr>
                        <a:t>8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cs typeface="2  Titr" panose="00000700000000000000" pitchFamily="2" charset="-78"/>
                        </a:rPr>
                        <a:t>118</a:t>
                      </a:r>
                      <a:endParaRPr lang="en-US" b="1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2  Titr" panose="00000700000000000000" pitchFamily="2" charset="-78"/>
                        </a:rPr>
                        <a:t>28</a:t>
                      </a:r>
                      <a:endParaRPr lang="en-US" b="1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2  Titr" panose="00000700000000000000" pitchFamily="2" charset="-78"/>
                        </a:rPr>
                        <a:t>21</a:t>
                      </a:r>
                      <a:endParaRPr lang="en-US" b="1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2  Titr" panose="00000700000000000000" pitchFamily="2" charset="-78"/>
                        </a:rPr>
                        <a:t>ارتقای سلامت همه‌جانبه در ابعاد جسمی، روانی و اجتماعی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03-97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6472623"/>
                  </a:ext>
                </a:extLst>
              </a:tr>
              <a:tr h="375156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2  Titr" panose="00000700000000000000" pitchFamily="2" charset="-78"/>
                        </a:rPr>
                        <a:t>98.84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cs typeface="2  Titr" panose="00000700000000000000" pitchFamily="2" charset="-78"/>
                        </a:rPr>
                        <a:t>14</a:t>
                      </a:r>
                      <a:endParaRPr lang="en-US" b="1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2  Titr" panose="00000700000000000000" pitchFamily="2" charset="-78"/>
                        </a:rPr>
                        <a:t>10</a:t>
                      </a:r>
                      <a:endParaRPr lang="en-US" b="1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2  Titr" panose="00000700000000000000" pitchFamily="2" charset="-78"/>
                        </a:rPr>
                        <a:t>6</a:t>
                      </a:r>
                      <a:endParaRPr lang="en-US" b="1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2  Titr" panose="00000700000000000000" pitchFamily="2" charset="-78"/>
                        </a:rPr>
                        <a:t>توسعه آموزش علوم پزشکی پاسخگو، جامعه‌نگر، عادلانه و ادغام‌یافته در ارائه مراقبت‌های سلامت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09-97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4306827"/>
                  </a:ext>
                </a:extLst>
              </a:tr>
              <a:tr h="375156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2  Titr" panose="00000700000000000000" pitchFamily="2" charset="-78"/>
                        </a:rPr>
                        <a:t>98.96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cs typeface="2  Titr" panose="00000700000000000000" pitchFamily="2" charset="-78"/>
                        </a:rPr>
                        <a:t>62</a:t>
                      </a:r>
                      <a:endParaRPr lang="en-US" b="1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2  Titr" panose="00000700000000000000" pitchFamily="2" charset="-78"/>
                        </a:rPr>
                        <a:t>31</a:t>
                      </a:r>
                      <a:endParaRPr lang="en-US" b="1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2  Titr" panose="00000700000000000000" pitchFamily="2" charset="-78"/>
                        </a:rPr>
                        <a:t>13</a:t>
                      </a:r>
                      <a:endParaRPr lang="en-US" b="1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2  Titr" panose="00000700000000000000" pitchFamily="2" charset="-78"/>
                        </a:rPr>
                        <a:t>تامین ایمنی و اصلاح الگوی مصرف فرآورده های سلامت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07-97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0379413"/>
                  </a:ext>
                </a:extLst>
              </a:tr>
              <a:tr h="375156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2  Titr" panose="00000700000000000000" pitchFamily="2" charset="-78"/>
                        </a:rPr>
                        <a:t>97.89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cs typeface="2  Titr" panose="00000700000000000000" pitchFamily="2" charset="-78"/>
                        </a:rPr>
                        <a:t>48</a:t>
                      </a:r>
                      <a:endParaRPr lang="en-US" b="1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2  Titr" panose="00000700000000000000" pitchFamily="2" charset="-78"/>
                        </a:rPr>
                        <a:t>17</a:t>
                      </a:r>
                      <a:endParaRPr lang="en-US" b="1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2  Titr" panose="00000700000000000000" pitchFamily="2" charset="-78"/>
                        </a:rPr>
                        <a:t>13</a:t>
                      </a:r>
                      <a:endParaRPr lang="en-US" b="1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2  Titr" panose="00000700000000000000" pitchFamily="2" charset="-78"/>
                        </a:rPr>
                        <a:t>افزایش امید زندگی سالم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01-97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836165"/>
                  </a:ext>
                </a:extLst>
              </a:tr>
              <a:tr h="375156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2  Titr" panose="00000700000000000000" pitchFamily="2" charset="-78"/>
                        </a:rPr>
                        <a:t>46.26</a:t>
                      </a:r>
                      <a:endParaRPr lang="en-US" sz="2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cs typeface="2  Titr" panose="00000700000000000000" pitchFamily="2" charset="-78"/>
                        </a:rPr>
                        <a:t>331</a:t>
                      </a:r>
                      <a:endParaRPr lang="en-US" b="1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smtClean="0">
                          <a:cs typeface="2  Titr" panose="00000700000000000000" pitchFamily="2" charset="-78"/>
                        </a:rPr>
                        <a:t>101</a:t>
                      </a:r>
                      <a:endParaRPr lang="en-US" b="1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2  Titr" panose="00000700000000000000" pitchFamily="2" charset="-78"/>
                        </a:rPr>
                        <a:t>69</a:t>
                      </a:r>
                      <a:endParaRPr lang="en-US" b="1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2  Titr" panose="00000700000000000000" pitchFamily="2" charset="-78"/>
                        </a:rPr>
                        <a:t>کاهش عوامل خطر و بار بیماری‌ها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02-97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535699"/>
                  </a:ext>
                </a:extLst>
              </a:tr>
              <a:tr h="375156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2  Titr" panose="00000700000000000000" pitchFamily="2" charset="-78"/>
                        </a:rPr>
                        <a:t>91.14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cs typeface="2  Titr" panose="00000700000000000000" pitchFamily="2" charset="-78"/>
                        </a:rPr>
                        <a:t>249</a:t>
                      </a:r>
                      <a:endParaRPr lang="en-US" b="1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2  Titr" panose="00000700000000000000" pitchFamily="2" charset="-78"/>
                        </a:rPr>
                        <a:t>90</a:t>
                      </a:r>
                      <a:endParaRPr lang="en-US" b="1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2  Titr" panose="00000700000000000000" pitchFamily="2" charset="-78"/>
                        </a:rPr>
                        <a:t>65</a:t>
                      </a:r>
                      <a:endParaRPr lang="en-US" b="1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2  Titr" panose="00000700000000000000" pitchFamily="2" charset="-78"/>
                        </a:rPr>
                        <a:t>دسترسی عادلانه و همگانی به خدمات سلامت با کیفیت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04-97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4553964"/>
                  </a:ext>
                </a:extLst>
              </a:tr>
              <a:tr h="375156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2  Titr" panose="00000700000000000000" pitchFamily="2" charset="-78"/>
                        </a:rPr>
                        <a:t>86.04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cs typeface="2  Titr" panose="00000700000000000000" pitchFamily="2" charset="-78"/>
                        </a:rPr>
                        <a:t>209</a:t>
                      </a:r>
                      <a:endParaRPr lang="en-US" b="1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2  Titr" panose="00000700000000000000" pitchFamily="2" charset="-78"/>
                        </a:rPr>
                        <a:t>64</a:t>
                      </a:r>
                      <a:endParaRPr lang="en-US" b="1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2  Titr" panose="00000700000000000000" pitchFamily="2" charset="-78"/>
                        </a:rPr>
                        <a:t>16</a:t>
                      </a:r>
                      <a:endParaRPr lang="en-US" b="1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2  Titr" panose="00000700000000000000" pitchFamily="2" charset="-78"/>
                        </a:rPr>
                        <a:t>تامین نیاز‌های رفاهی و توسعه ظرفیت‌های فرهنگی در دانشگاه‌های علوم پزشکی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11-97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0059048"/>
                  </a:ext>
                </a:extLst>
              </a:tr>
              <a:tr h="375156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2  Titr" panose="00000700000000000000" pitchFamily="2" charset="-78"/>
                        </a:rPr>
                        <a:t>95/38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cs typeface="2  Titr" panose="00000700000000000000" pitchFamily="2" charset="-78"/>
                        </a:rPr>
                        <a:t>271</a:t>
                      </a:r>
                      <a:endParaRPr lang="en-US" b="1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2  Titr" panose="00000700000000000000" pitchFamily="2" charset="-78"/>
                        </a:rPr>
                        <a:t>89</a:t>
                      </a:r>
                      <a:endParaRPr lang="en-US" b="1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2  Titr" panose="00000700000000000000" pitchFamily="2" charset="-78"/>
                        </a:rPr>
                        <a:t>39</a:t>
                      </a:r>
                      <a:endParaRPr lang="en-US" b="1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2  Titr" panose="00000700000000000000" pitchFamily="2" charset="-78"/>
                        </a:rPr>
                        <a:t>افزایش بهره‌وری منابع مالی، فیزیکی و انسانی و ارتقای فرهنگ سازمانی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12-97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8094383"/>
                  </a:ext>
                </a:extLst>
              </a:tr>
              <a:tr h="375156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2  Titr" panose="00000700000000000000" pitchFamily="2" charset="-78"/>
                        </a:rPr>
                        <a:t>88.07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cs typeface="2  Titr" panose="00000700000000000000" pitchFamily="2" charset="-78"/>
                        </a:rPr>
                        <a:t>67</a:t>
                      </a:r>
                      <a:endParaRPr lang="en-US" b="1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2  Titr" panose="00000700000000000000" pitchFamily="2" charset="-78"/>
                        </a:rPr>
                        <a:t>15</a:t>
                      </a:r>
                      <a:endParaRPr lang="en-US" b="1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2  Titr" panose="00000700000000000000" pitchFamily="2" charset="-78"/>
                        </a:rPr>
                        <a:t>8</a:t>
                      </a:r>
                      <a:endParaRPr lang="en-US" b="1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2  Titr" panose="00000700000000000000" pitchFamily="2" charset="-78"/>
                        </a:rPr>
                        <a:t>توسعه ظرفیت مطالعات بزرگ ملی و منطقه‌ای، نوآوری در تولید علم نافع و تحقق مرجعیت علم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10-97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8211903"/>
                  </a:ext>
                </a:extLst>
              </a:tr>
              <a:tr h="375156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2  Titr" panose="00000700000000000000" pitchFamily="2" charset="-78"/>
                        </a:rPr>
                        <a:t>89.08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cs typeface="2  Titr" panose="00000700000000000000" pitchFamily="2" charset="-78"/>
                        </a:rPr>
                        <a:t>64</a:t>
                      </a:r>
                      <a:endParaRPr lang="en-US" b="1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2  Titr" panose="00000700000000000000" pitchFamily="2" charset="-78"/>
                        </a:rPr>
                        <a:t>16</a:t>
                      </a:r>
                      <a:endParaRPr lang="en-US" b="1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2  Titr" panose="00000700000000000000" pitchFamily="2" charset="-78"/>
                        </a:rPr>
                        <a:t>9</a:t>
                      </a:r>
                      <a:endParaRPr lang="en-US" b="1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2  Titr" panose="00000700000000000000" pitchFamily="2" charset="-78"/>
                        </a:rPr>
                        <a:t>اجتماعی‌سازی سلامت در جهت مشارکت ساختارمند و فعال فرد، خانواده و جامعه و جلب مشارکت بین بخشی در تامین، حفظ و ارتقای سلامت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05-97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7967646"/>
                  </a:ext>
                </a:extLst>
              </a:tr>
              <a:tr h="375156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2  Titr" panose="00000700000000000000" pitchFamily="2" charset="-78"/>
                        </a:rPr>
                        <a:t>90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cs typeface="2  Titr" panose="00000700000000000000" pitchFamily="2" charset="-78"/>
                        </a:rPr>
                        <a:t>1</a:t>
                      </a:r>
                      <a:endParaRPr lang="en-US" b="1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smtClean="0">
                          <a:cs typeface="2  Titr" panose="00000700000000000000" pitchFamily="2" charset="-78"/>
                        </a:rPr>
                        <a:t>1</a:t>
                      </a:r>
                      <a:endParaRPr lang="en-US" b="1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2  Titr" panose="00000700000000000000" pitchFamily="2" charset="-78"/>
                        </a:rPr>
                        <a:t>1</a:t>
                      </a:r>
                      <a:endParaRPr lang="en-US" b="1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2  Titr" panose="00000700000000000000" pitchFamily="2" charset="-78"/>
                        </a:rPr>
                        <a:t>حفاظت مالی مردم در برابر هزینه‌های سلامت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06-97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3232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03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66091"/>
              </p:ext>
            </p:extLst>
          </p:nvPr>
        </p:nvGraphicFramePr>
        <p:xfrm>
          <a:off x="73572" y="0"/>
          <a:ext cx="12013325" cy="7277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2897">
                  <a:extLst>
                    <a:ext uri="{9D8B030D-6E8A-4147-A177-3AD203B41FA5}">
                      <a16:colId xmlns:a16="http://schemas.microsoft.com/office/drawing/2014/main" xmlns="" val="3235889982"/>
                    </a:ext>
                  </a:extLst>
                </a:gridCol>
                <a:gridCol w="7617654">
                  <a:extLst>
                    <a:ext uri="{9D8B030D-6E8A-4147-A177-3AD203B41FA5}">
                      <a16:colId xmlns:a16="http://schemas.microsoft.com/office/drawing/2014/main" xmlns="" val="1039741701"/>
                    </a:ext>
                  </a:extLst>
                </a:gridCol>
                <a:gridCol w="1452774">
                  <a:extLst>
                    <a:ext uri="{9D8B030D-6E8A-4147-A177-3AD203B41FA5}">
                      <a16:colId xmlns:a16="http://schemas.microsoft.com/office/drawing/2014/main" xmlns="" val="3713321305"/>
                    </a:ext>
                  </a:extLst>
                </a:gridCol>
              </a:tblGrid>
              <a:tr h="384836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معاونتهای مسئول اهداف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هدف کلی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کد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5438581"/>
                  </a:ext>
                </a:extLst>
              </a:tr>
              <a:tr h="515971">
                <a:tc>
                  <a:txBody>
                    <a:bodyPr/>
                    <a:lstStyle/>
                    <a:p>
                      <a:pPr algn="ctr"/>
                      <a:r>
                        <a:rPr lang="fa-IR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بهداشت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2  Titr" panose="00000700000000000000" pitchFamily="2" charset="-78"/>
                        </a:rPr>
                        <a:t>افزایش امید زندگی سالم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01-97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2795266"/>
                  </a:ext>
                </a:extLst>
              </a:tr>
              <a:tr h="515971"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solidFill>
                            <a:srgbClr val="00B050"/>
                          </a:solidFill>
                        </a:rPr>
                        <a:t>بهداشت </a:t>
                      </a:r>
                      <a:r>
                        <a:rPr lang="fa-IR" b="1" dirty="0" smtClean="0"/>
                        <a:t>، درمان ،</a:t>
                      </a:r>
                      <a:r>
                        <a:rPr lang="fa-IR" b="1" baseline="0" dirty="0" smtClean="0"/>
                        <a:t> پدافند غیر عامل ، غذادارو، طب سنتی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2  Titr" panose="00000700000000000000" pitchFamily="2" charset="-78"/>
                        </a:rPr>
                        <a:t>کاهش عوامل خطر و بار بیماری‌ها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02-97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7453738"/>
                  </a:ext>
                </a:extLst>
              </a:tr>
              <a:tr h="515971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a-IR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بهداشت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2  Titr" panose="00000700000000000000" pitchFamily="2" charset="-78"/>
                        </a:rPr>
                        <a:t>ارتقای سلامت همه‌جانبه در ابعاد جسمی، روانی و اجتماعی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03-97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7145090"/>
                  </a:ext>
                </a:extLst>
              </a:tr>
              <a:tr h="515971">
                <a:tc>
                  <a:txBody>
                    <a:bodyPr/>
                    <a:lstStyle/>
                    <a:p>
                      <a:pPr algn="ctr"/>
                      <a:r>
                        <a:rPr lang="fa-IR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درمان،بهداشت، </a:t>
                      </a:r>
                      <a:r>
                        <a:rPr lang="fa-IR" b="1" dirty="0" smtClean="0"/>
                        <a:t>اورژانس، غذادارو، پرستاری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fa-IR" sz="1800" b="1" i="0" u="none" strike="noStrike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2  Titr" panose="00000700000000000000" pitchFamily="2" charset="-78"/>
                        </a:rPr>
                        <a:t>دسترسی عادلانه و همگانی به خدمات سلامت با کیفیت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04-97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4396769"/>
                  </a:ext>
                </a:extLst>
              </a:tr>
              <a:tr h="515971">
                <a:tc>
                  <a:txBody>
                    <a:bodyPr/>
                    <a:lstStyle/>
                    <a:p>
                      <a:pPr algn="ctr"/>
                      <a:r>
                        <a:rPr lang="fa-IR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مشارکتهای اجتماعی 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2  Titr" panose="00000700000000000000" pitchFamily="2" charset="-78"/>
                        </a:rPr>
                        <a:t>اجتماعی‌سازی سلامت در جهت مشارکت ساختارمند و فعال فرد، خانواده و جامعه و جلب مشارکت بین بخشی در تامین، حفظ و ارتقای سلامت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05-97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5804915"/>
                  </a:ext>
                </a:extLst>
              </a:tr>
              <a:tr h="384836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a-IR" b="1" dirty="0" smtClean="0"/>
                        <a:t>درمان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2  Titr" panose="00000700000000000000" pitchFamily="2" charset="-78"/>
                        </a:rPr>
                        <a:t>حفاظت مالی مردم در برابر هزینه‌های سلامت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06-97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0008663"/>
                  </a:ext>
                </a:extLst>
              </a:tr>
              <a:tr h="384836"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/>
                        <a:t>غذادارو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2  Titr" panose="00000700000000000000" pitchFamily="2" charset="-78"/>
                        </a:rPr>
                        <a:t>تامین ایمنی و اصلاح الگوی مصرف فرآورده های سلامت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07-97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3576350"/>
                  </a:ext>
                </a:extLst>
              </a:tr>
              <a:tr h="515971">
                <a:tc>
                  <a:txBody>
                    <a:bodyPr/>
                    <a:lstStyle/>
                    <a:p>
                      <a:pPr algn="ctr"/>
                      <a:r>
                        <a:rPr lang="fa-IR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غذادارو، </a:t>
                      </a:r>
                      <a:r>
                        <a:rPr lang="fa-IR" b="1" dirty="0" smtClean="0"/>
                        <a:t>تحقیقات، طب سنتی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2  Titr" panose="00000700000000000000" pitchFamily="2" charset="-78"/>
                        </a:rPr>
                        <a:t>توسعه کمی و کیفی تولید داخلی دارو و فراورده‌های سلامت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08-97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6947068"/>
                  </a:ext>
                </a:extLst>
              </a:tr>
              <a:tr h="515971"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/>
                        <a:t>آموزش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2  Titr" panose="00000700000000000000" pitchFamily="2" charset="-78"/>
                        </a:rPr>
                        <a:t>توسعه آموزش علوم پزشکی پاسخگو، جامعه‌نگر، عادلانه و ادغام‌یافته در ارائه مراقبت‌های سلامت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09-97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156347"/>
                  </a:ext>
                </a:extLst>
              </a:tr>
              <a:tr h="515971"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/>
                        <a:t>تحقیقات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2  Titr" panose="00000700000000000000" pitchFamily="2" charset="-78"/>
                        </a:rPr>
                        <a:t>توسعه ظرفیت مطالعات بزرگ ملی و منطقه‌ای، نوآوری در تولید علم نافع و تحقق مرجعیت علم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10-97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0582120"/>
                  </a:ext>
                </a:extLst>
              </a:tr>
              <a:tr h="515971"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/>
                        <a:t>فرهنگی ، دانشجویی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2  Titr" panose="00000700000000000000" pitchFamily="2" charset="-78"/>
                        </a:rPr>
                        <a:t>تامین نیاز‌های رفاهی و توسعه ظرفیت‌های فرهنگی در دانشگاه‌های علوم پزشکی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11-97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9980064"/>
                  </a:ext>
                </a:extLst>
              </a:tr>
              <a:tr h="515971">
                <a:tc>
                  <a:txBody>
                    <a:bodyPr/>
                    <a:lstStyle/>
                    <a:p>
                      <a:pPr algn="ctr"/>
                      <a:r>
                        <a:rPr lang="fa-IR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توسعه، حراست، </a:t>
                      </a:r>
                      <a:r>
                        <a:rPr lang="fa-IR" b="1" dirty="0" smtClean="0"/>
                        <a:t>آمار فناوری اطلاعات ،</a:t>
                      </a:r>
                      <a:r>
                        <a:rPr lang="fa-IR" b="1" baseline="0" dirty="0" smtClean="0"/>
                        <a:t> </a:t>
                      </a:r>
                      <a:r>
                        <a:rPr lang="fa-IR" b="1" dirty="0" smtClean="0"/>
                        <a:t>بازرسی،حقوقی امور مجلس، غذادارو، روابط عمومی ، درمان، تحول سلامت، برنامه ریزی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2  Titr" panose="00000700000000000000" pitchFamily="2" charset="-78"/>
                        </a:rPr>
                        <a:t>افزایش بهره‌وری منابع مالی، فیزیکی و انسانی و ارتقای فرهنگ سازمانی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12-97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3019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05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366" y="323167"/>
            <a:ext cx="9404723" cy="1400530"/>
          </a:xfrm>
        </p:spPr>
        <p:txBody>
          <a:bodyPr/>
          <a:lstStyle/>
          <a:p>
            <a:pPr algn="ctr"/>
            <a:r>
              <a:rPr lang="fa-IR" dirty="0" smtClean="0"/>
              <a:t>کاهش عوامل خطر وبار بیماریها</a:t>
            </a:r>
            <a:br>
              <a:rPr lang="fa-IR" dirty="0" smtClean="0"/>
            </a:br>
            <a:r>
              <a:rPr lang="fa-IR" dirty="0" smtClean="0"/>
              <a:t>46/26 %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268269"/>
              </p:ext>
            </p:extLst>
          </p:nvPr>
        </p:nvGraphicFramePr>
        <p:xfrm>
          <a:off x="483476" y="1502979"/>
          <a:ext cx="11267090" cy="5139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005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419765" cy="1400530"/>
          </a:xfrm>
        </p:spPr>
        <p:txBody>
          <a:bodyPr/>
          <a:lstStyle/>
          <a:p>
            <a:pPr algn="ctr"/>
            <a:r>
              <a:rPr lang="fa-IR" dirty="0" smtClean="0"/>
              <a:t>توسعه کمی وکیفی تولید داخلی دارو وفرآورده های سلامت</a:t>
            </a:r>
            <a:br>
              <a:rPr lang="fa-IR" dirty="0" smtClean="0"/>
            </a:br>
            <a:r>
              <a:rPr lang="fa-IR" dirty="0" smtClean="0"/>
              <a:t>77%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1851791"/>
              </p:ext>
            </p:extLst>
          </p:nvPr>
        </p:nvGraphicFramePr>
        <p:xfrm>
          <a:off x="514350" y="2052638"/>
          <a:ext cx="11552238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091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10152383" cy="706964"/>
          </a:xfrm>
        </p:spPr>
        <p:txBody>
          <a:bodyPr/>
          <a:lstStyle/>
          <a:p>
            <a:pPr algn="ctr"/>
            <a:r>
              <a:rPr lang="fa-IR" sz="4000" dirty="0" smtClean="0">
                <a:cs typeface="2  Titr" panose="00000700000000000000" pitchFamily="2" charset="-78"/>
              </a:rPr>
              <a:t>درصد فعالیتهای خاتمه یافته</a:t>
            </a:r>
            <a:r>
              <a:rPr lang="fa-IR" dirty="0" smtClean="0"/>
              <a:t>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323671"/>
              </p:ext>
            </p:extLst>
          </p:nvPr>
        </p:nvGraphicFramePr>
        <p:xfrm>
          <a:off x="546100" y="1680632"/>
          <a:ext cx="11564124" cy="492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090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30579" cy="1400530"/>
          </a:xfrm>
        </p:spPr>
        <p:txBody>
          <a:bodyPr/>
          <a:lstStyle/>
          <a:p>
            <a:pPr algn="ctr"/>
            <a:r>
              <a:rPr lang="fa-IR" dirty="0" smtClean="0"/>
              <a:t>وضعیت فعالیتهای با تاخیر انطباق حوزه های دانشکده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654031"/>
              </p:ext>
            </p:extLst>
          </p:nvPr>
        </p:nvGraphicFramePr>
        <p:xfrm>
          <a:off x="157655" y="1334814"/>
          <a:ext cx="11382705" cy="5381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369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364" y="884459"/>
            <a:ext cx="8761413" cy="706964"/>
          </a:xfrm>
        </p:spPr>
        <p:txBody>
          <a:bodyPr/>
          <a:lstStyle/>
          <a:p>
            <a:pPr algn="ctr"/>
            <a:r>
              <a:rPr lang="fa-IR" dirty="0" smtClean="0">
                <a:cs typeface="2  Titr" panose="00000700000000000000" pitchFamily="2" charset="-78"/>
              </a:rPr>
              <a:t>درصد تحقق 12 ماهه برنامه عملیاتی سال 97</a:t>
            </a:r>
            <a:endParaRPr lang="en-US" dirty="0">
              <a:cs typeface="2  Titr" panose="00000700000000000000" pitchFamily="2" charset="-7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618772"/>
              </p:ext>
            </p:extLst>
          </p:nvPr>
        </p:nvGraphicFramePr>
        <p:xfrm>
          <a:off x="272373" y="1591424"/>
          <a:ext cx="12113941" cy="4893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434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684041" cy="945158"/>
          </a:xfrm>
        </p:spPr>
        <p:txBody>
          <a:bodyPr/>
          <a:lstStyle/>
          <a:p>
            <a:pPr algn="ctr"/>
            <a:r>
              <a:rPr lang="fa-IR" sz="2800" dirty="0">
                <a:cs typeface="2  Titr" panose="00000700000000000000" pitchFamily="2" charset="-78"/>
              </a:rPr>
              <a:t>درصد تحقق 12 ماهه برنامه عملیاتی </a:t>
            </a:r>
            <a:r>
              <a:rPr lang="fa-IR" sz="2800" dirty="0" smtClean="0">
                <a:cs typeface="2  Titr" panose="00000700000000000000" pitchFamily="2" charset="-78"/>
              </a:rPr>
              <a:t>سال97 بدون در نظر گرفتن موارد موجه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638985"/>
              </p:ext>
            </p:extLst>
          </p:nvPr>
        </p:nvGraphicFramePr>
        <p:xfrm>
          <a:off x="451945" y="1492469"/>
          <a:ext cx="10773103" cy="5150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486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917</TotalTime>
  <Words>1314</Words>
  <Application>Microsoft Office PowerPoint</Application>
  <PresentationFormat>Widescreen</PresentationFormat>
  <Paragraphs>346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2  Titr</vt:lpstr>
      <vt:lpstr>Arial</vt:lpstr>
      <vt:lpstr>Calibri</vt:lpstr>
      <vt:lpstr>Century Gothic</vt:lpstr>
      <vt:lpstr>Times New Roman</vt:lpstr>
      <vt:lpstr>Wingdings 3</vt:lpstr>
      <vt:lpstr>Ion</vt:lpstr>
      <vt:lpstr>PowerPoint Presentation</vt:lpstr>
      <vt:lpstr>گزارش برنامه عملیاتی سال 97 دانشکده علوم پزشکی مراغه </vt:lpstr>
      <vt:lpstr>PowerPoint Presentation</vt:lpstr>
      <vt:lpstr> وضعیت تعداد فعالیتهای 12 ماهه 97دانشکده </vt:lpstr>
      <vt:lpstr>وضعیت فعالیتهای واحدهای دانشکده</vt:lpstr>
      <vt:lpstr>درصد فعالیتهای خاتمه یافته </vt:lpstr>
      <vt:lpstr>وضعیت فعالیتهای با تاخیر انطباق حوزه های دانشکده </vt:lpstr>
      <vt:lpstr>درصد تحقق 12 ماهه برنامه عملیاتی سال 97</vt:lpstr>
      <vt:lpstr>درصد تحقق 12 ماهه برنامه عملیاتی سال97 بدون در نظر گرفتن موارد موجه</vt:lpstr>
      <vt:lpstr>درصد تحقق اهداف کلی </vt:lpstr>
      <vt:lpstr>وضعیت تحقق اهداف کمی از نظر تعداد </vt:lpstr>
      <vt:lpstr>درصد تحقق اهداف کمی</vt:lpstr>
      <vt:lpstr>تحقق برنامه ها از نظر تعداد </vt:lpstr>
      <vt:lpstr>وضعیت برنامه های دانشکده از نظر درصد تحقق</vt:lpstr>
      <vt:lpstr>وضعیت فعالیتهای دانشکده از نظرتعداد تحقق</vt:lpstr>
      <vt:lpstr>وضعیت فعالیتهای دانشکده از نظر درصد تحقق</vt:lpstr>
      <vt:lpstr>مقایسه درصد تحقق سه ماهه اول دوم وسوم وچهارم 97 </vt:lpstr>
      <vt:lpstr>مقایسه در صد تحقق سه ماهه اول ودوم سوم وچهارم  دانشکده</vt:lpstr>
      <vt:lpstr>مقایسه در صد تحقق سه ماهه اول ودوم سوم وچهارم  آموزش </vt:lpstr>
      <vt:lpstr>مقایسه در صد تحقق سه ماهه اول ودوم سوم وچهارم  فرهنگی دانشجویی</vt:lpstr>
      <vt:lpstr>مقایسه در صد تحقق سه ماهه اول ودوم سوم وچهارم  تحقیقات وفناوری</vt:lpstr>
      <vt:lpstr>مقایسه در صد تحقق سه ماهه اول ودوم سوم وچهارم  پرستاری</vt:lpstr>
      <vt:lpstr>مقایسه در صد تحقق سه ماهه اول ودوم سوم وچهارم  مشارکتهای اجتماعی</vt:lpstr>
      <vt:lpstr>مقایسه در صد تحقق سه ماهه اول ودوم سوم وچهارم  توسعه</vt:lpstr>
      <vt:lpstr>مقایسه در صد تحقق سه ماهه اول ودوم سوم وچهارم  بازرسی</vt:lpstr>
      <vt:lpstr>مقایسه در صد تحقق سه ماهه اول ودوم سوم وچهارم  حراست</vt:lpstr>
      <vt:lpstr>مقایسه در صد تحقق سه ماهه اول ودوم سوم وچهارم  بهداشت</vt:lpstr>
      <vt:lpstr>مقایسه در صد تحقق سه ماهه اول ودوم سوم وچهارم  درمان</vt:lpstr>
      <vt:lpstr>مقایسه در صد تحقق سه ماهه اول ودوم سوم وچهارم  غذا دارو</vt:lpstr>
      <vt:lpstr>مقایسه در صد تحقق سه ماهه اول ودوم سوم وچهارم  تحول سلامت</vt:lpstr>
      <vt:lpstr>مقایسه در صد تحقق سه ماهه اول ودوم سوم وچهارم  روابط عمومی</vt:lpstr>
      <vt:lpstr>مقایسه در صد تحقق سه ماهه اول ودوم سوم وچهارم  اورژانس  </vt:lpstr>
      <vt:lpstr>مقایسه در صد تحقق سه ماهه اول ودوم سوم وچهارم  آمار وفناوری اطلاعات</vt:lpstr>
      <vt:lpstr>مقایسه در صد تحقق سه ماهه اول ودوم سوم وچهارم  حقوقی امور مجلس</vt:lpstr>
      <vt:lpstr>مقایسه در صد تحقق سه ماهه اول ودوم سوم وچهارم  برنامه ریزی – پدافند غیر عامل – طب سنتی</vt:lpstr>
      <vt:lpstr>درصد تحقق اهداف کلی دانشکده</vt:lpstr>
      <vt:lpstr>1- افزایش امید به زندگی</vt:lpstr>
      <vt:lpstr>2-کاهش عوامل خطر وبار بیماریها</vt:lpstr>
      <vt:lpstr>3-ارتقا سلامت همه جانبه در ابعاد جسمی ، روانی واجتماعی</vt:lpstr>
      <vt:lpstr>4- دسترسی عادلانه وهمگانی به خدمات سلامت با کیفیت</vt:lpstr>
      <vt:lpstr>5-اجتماعی سازی سلامت در جهت مشارکت ساختار مند وفعال فرد ، خانواده وجامعه وجلب مشارکت بین بخشی در تامین ، حفظ وارتقای سلامت</vt:lpstr>
      <vt:lpstr>6-حفاظت مالی مردم در برابر هزینه های سلامت</vt:lpstr>
      <vt:lpstr>7-تامین ایمنی واصلاح الگوی مصرف فرآورده های سلامت </vt:lpstr>
      <vt:lpstr>8-توسعه کمی وکیفی تولید داخلی دارو وفراورده های سلامت</vt:lpstr>
      <vt:lpstr>9-توسعه آموزش علوم پزشکی پاسخگو ،جامعه نگر ، عادلانه وادغام یافته در ارائه مراقبت های سلامت</vt:lpstr>
      <vt:lpstr>10- توسعه ظرفیت مطالعات بزرگ ملی ومنطقه ای ، نوآوری در تولید علم نافع وتحقق مرجعیت علم</vt:lpstr>
      <vt:lpstr>کاهش عوامل خطر وبا بیماریها</vt:lpstr>
      <vt:lpstr>11- تامین نیازهای رفاهی وتوسعه ظرفیت های فرهنگی در دانشگاههای علوم پزشکی</vt:lpstr>
      <vt:lpstr>12- افزایش بهره وری منابع مالی، فیزیکی وانسانی وارتقای فرهنگ سازمانی </vt:lpstr>
      <vt:lpstr>اهداف کلی، کمی ، برنامه وفعالیتهای سال 96 و97</vt:lpstr>
      <vt:lpstr>PowerPoint Presentation</vt:lpstr>
      <vt:lpstr>PowerPoint Presentation</vt:lpstr>
      <vt:lpstr>کاهش عوامل خطر وبار بیماریها 46/26 %</vt:lpstr>
      <vt:lpstr>توسعه کمی وکیفی تولید داخلی دارو وفرآورده های سلامت 77%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درصد تحقق نه ماهه برنامه عملیاتی سال 97</dc:title>
  <dc:creator>Windows User</dc:creator>
  <cp:lastModifiedBy>Windows User</cp:lastModifiedBy>
  <cp:revision>197</cp:revision>
  <dcterms:created xsi:type="dcterms:W3CDTF">2019-01-21T08:54:57Z</dcterms:created>
  <dcterms:modified xsi:type="dcterms:W3CDTF">2019-07-10T07:04:08Z</dcterms:modified>
</cp:coreProperties>
</file>